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1" r:id="rId6"/>
    <p:sldId id="262" r:id="rId7"/>
    <p:sldId id="264" r:id="rId8"/>
    <p:sldId id="263" r:id="rId9"/>
    <p:sldId id="265" r:id="rId10"/>
    <p:sldId id="266" r:id="rId11"/>
    <p:sldId id="267" r:id="rId12"/>
    <p:sldId id="268" r:id="rId13"/>
    <p:sldId id="270" r:id="rId14"/>
    <p:sldId id="271" r:id="rId15"/>
    <p:sldId id="269" r:id="rId16"/>
    <p:sldId id="272" r:id="rId17"/>
    <p:sldId id="273" r:id="rId18"/>
    <p:sldId id="274" r:id="rId19"/>
    <p:sldId id="285" r:id="rId20"/>
    <p:sldId id="275" r:id="rId21"/>
    <p:sldId id="276" r:id="rId22"/>
    <p:sldId id="288" r:id="rId23"/>
    <p:sldId id="277" r:id="rId24"/>
    <p:sldId id="289" r:id="rId25"/>
    <p:sldId id="293" r:id="rId26"/>
    <p:sldId id="287" r:id="rId27"/>
    <p:sldId id="278" r:id="rId28"/>
    <p:sldId id="279" r:id="rId29"/>
    <p:sldId id="292" r:id="rId30"/>
    <p:sldId id="280" r:id="rId31"/>
    <p:sldId id="283" r:id="rId32"/>
    <p:sldId id="281" r:id="rId33"/>
    <p:sldId id="260" r:id="rId34"/>
    <p:sldId id="291"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092A7-3411-4848-BB00-9173D5120200}" type="datetimeFigureOut">
              <a:rPr lang="en-US" smtClean="0"/>
              <a:pPr/>
              <a:t>4/27/2015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F4DA0-7499-4412-A501-7DE02C496F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8F4DA0-7499-4412-A501-7DE02C496F5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8F4DA0-7499-4412-A501-7DE02C496F5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8F4DA0-7499-4412-A501-7DE02C496F5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8F4DA0-7499-4412-A501-7DE02C496F5F}"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8F4DA0-7499-4412-A501-7DE02C496F5F}"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8F4DA0-7499-4412-A501-7DE02C496F5F}"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8F4DA0-7499-4412-A501-7DE02C496F5F}"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5" name="Rectangle 4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3"/>
          <p:cNvGrpSpPr/>
          <p:nvPr/>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990600" y="1116449"/>
            <a:ext cx="6858000" cy="707886"/>
          </a:xfrm>
        </p:spPr>
        <p:txBody>
          <a:bodyPr wrap="square">
            <a:spAutoFit/>
          </a:bodyPr>
          <a:lstStyle>
            <a:lvl1pPr algn="r">
              <a:defRPr sz="40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0600" y="1900535"/>
            <a:ext cx="6858000" cy="461665"/>
          </a:xfrm>
        </p:spPr>
        <p:txBody>
          <a:bodyPr wrap="square">
            <a:spAutoFit/>
          </a:bodyPr>
          <a:lstStyle>
            <a:lvl1pPr marL="0" indent="0" algn="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B0245C-2A7B-44C6-887A-FC39A17EF24B}"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29D4C-A28B-45A4-B011-A628EE9982AF}"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6859A-1C00-4389-9E32-A288A34B2067}"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D550D8-6182-4F7F-B269-60686CC950D2}"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CC6B0-E295-4AF7-A0CA-80CE103669E4}" type="datetime1">
              <a:rPr lang="en-US" smtClean="0"/>
              <a:pPr/>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06F7BC-CAEB-4E14-979C-624492AFD1FC}" type="datetime1">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7CF5F-D6F7-4DFC-943C-047360027B8D}" type="datetime1">
              <a:rPr lang="en-US" smtClean="0"/>
              <a:pPr/>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8127B-BC8C-4313-8818-222FD9B1B652}" type="datetime1">
              <a:rPr lang="en-US" smtClean="0"/>
              <a:pPr/>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E81CF-D4C9-40BF-AFFC-F3FF32A7F534}" type="datetime1">
              <a:rPr lang="en-US" smtClean="0"/>
              <a:pPr/>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077C6-44B3-4EE1-A470-C4E18F6253E7}" type="datetime1">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DB61B-E912-4026-A756-5A8F44C9A197}" type="datetime1">
              <a:rPr lang="en-US" smtClean="0"/>
              <a:pPr/>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B14C8-798B-4DDE-B5A5-2562D1F779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F4E11-A648-4FCB-B4BD-FE0C01D21393}" type="datetime1">
              <a:rPr lang="en-US" smtClean="0"/>
              <a:pPr/>
              <a:t>4/27/2015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7"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14C8-798B-4DDE-B5A5-2562D1F779AE}" type="slidenum">
              <a:rPr lang="en-US" smtClean="0"/>
              <a:pPr/>
              <a:t>‹#›</a:t>
            </a:fld>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goo.gl/jO9Eu0"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goo.gl/gFLH5" TargetMode="External"/><Relationship Id="rId5" Type="http://schemas.openxmlformats.org/officeDocument/2006/relationships/hyperlink" Target="http://goo.gl/PGOyB9" TargetMode="External"/><Relationship Id="rId4" Type="http://schemas.openxmlformats.org/officeDocument/2006/relationships/hyperlink" Target="http://goo.gl/nSuaS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goo.gl/zje2fl" TargetMode="External"/><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goo.gl/3sdY2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ideo" Target="file:///C:\Users\Faisal\Desktop\Gondola%20ppt\aiktc.mp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reddit.com/r/aviation/comments/1oyqo0/" TargetMode="External"/><Relationship Id="rId3" Type="http://schemas.openxmlformats.org/officeDocument/2006/relationships/hyperlink" Target="http://en.wikipedia.org/wiki/Airship" TargetMode="External"/><Relationship Id="rId7" Type="http://schemas.openxmlformats.org/officeDocument/2006/relationships/hyperlink" Target="http://www.vrguild.net/website/Michigan/Grosse_Ile/Airship_Freedom/" TargetMode="External"/><Relationship Id="rId12" Type="http://schemas.openxmlformats.org/officeDocument/2006/relationships/hyperlink" Target="http://www.flickriver.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oskbes.ru/au30-e.html" TargetMode="External"/><Relationship Id="rId11" Type="http://schemas.openxmlformats.org/officeDocument/2006/relationships/hyperlink" Target="http://www.flickriver.com/photos/21841229@N05/5731295024/" TargetMode="External"/><Relationship Id="rId5" Type="http://schemas.openxmlformats.org/officeDocument/2006/relationships/hyperlink" Target="http://www.deviantart.com/morelikethis/artists/430286156?view_mode=2" TargetMode="External"/><Relationship Id="rId10" Type="http://schemas.openxmlformats.org/officeDocument/2006/relationships/hyperlink" Target="http://fineartamerica.com/featured/goodyear-blimp-nose-crewman-jeff-lowe.html" TargetMode="External"/><Relationship Id="rId4" Type="http://schemas.openxmlformats.org/officeDocument/2006/relationships/hyperlink" Target="http://www.goodyear.eu/uk_en/news/goodyear-blimp/blimp-facts.jsp" TargetMode="External"/><Relationship Id="rId9" Type="http://schemas.openxmlformats.org/officeDocument/2006/relationships/hyperlink" Target="http://nbnl.globalwhelming.com/wp-content/uploads/2008/07/airship-2.jp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928670"/>
            <a:ext cx="6858000" cy="553998"/>
          </a:xfrm>
        </p:spPr>
        <p:txBody>
          <a:bodyPr/>
          <a:lstStyle/>
          <a:p>
            <a:pPr algn="ctr"/>
            <a:endParaRPr lang="en-US" sz="3000" dirty="0"/>
          </a:p>
        </p:txBody>
      </p:sp>
      <p:sp>
        <p:nvSpPr>
          <p:cNvPr id="3" name="Subtitle 2"/>
          <p:cNvSpPr>
            <a:spLocks noGrp="1"/>
          </p:cNvSpPr>
          <p:nvPr>
            <p:ph type="subTitle" idx="1"/>
          </p:nvPr>
        </p:nvSpPr>
        <p:spPr>
          <a:xfrm>
            <a:off x="1142976" y="3214686"/>
            <a:ext cx="6858000" cy="461665"/>
          </a:xfrm>
        </p:spPr>
        <p:txBody>
          <a:bodyPr/>
          <a:lstStyle/>
          <a:p>
            <a:pPr algn="l"/>
            <a:endParaRPr lang="en-US" dirty="0"/>
          </a:p>
        </p:txBody>
      </p:sp>
      <p:pic>
        <p:nvPicPr>
          <p:cNvPr id="4" name="Content Placeholder 3" descr="IMG-20150424-WA0012 (1).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785786" y="214291"/>
            <a:ext cx="7929618" cy="1938992"/>
          </a:xfrm>
          <a:prstGeom prst="rect">
            <a:avLst/>
          </a:prstGeom>
          <a:noFill/>
        </p:spPr>
        <p:txBody>
          <a:bodyPr wrap="square" rtlCol="0">
            <a:spAutoFit/>
          </a:bodyPr>
          <a:lstStyle/>
          <a:p>
            <a:pPr algn="ctr"/>
            <a:r>
              <a:rPr lang="en-IN" sz="3000" b="1" dirty="0" smtClean="0">
                <a:solidFill>
                  <a:schemeClr val="accent2">
                    <a:lumMod val="50000"/>
                  </a:schemeClr>
                </a:solidFill>
              </a:rPr>
              <a:t>“DESIGN AND DEVELOPMENT OF AN INDOOR AIRSHIP”</a:t>
            </a:r>
            <a:endParaRPr lang="en-US" sz="3000" dirty="0" smtClean="0">
              <a:solidFill>
                <a:schemeClr val="accent2">
                  <a:lumMod val="50000"/>
                </a:schemeClr>
              </a:solidFill>
            </a:endParaRPr>
          </a:p>
          <a:p>
            <a:pPr algn="ctr"/>
            <a:r>
              <a:rPr lang="en-IN" sz="3000" b="1" dirty="0" smtClean="0">
                <a:solidFill>
                  <a:schemeClr val="accent2">
                    <a:lumMod val="50000"/>
                  </a:schemeClr>
                </a:solidFill>
              </a:rPr>
              <a:t>{GONDOLA (FIXED &amp; SLIDING), AVIONICS, NOSE BATTEN}</a:t>
            </a:r>
            <a:endParaRPr lang="en-US" sz="3000" dirty="0">
              <a:solidFill>
                <a:schemeClr val="accent2">
                  <a:lumMod val="50000"/>
                </a:schemeClr>
              </a:solidFill>
            </a:endParaRPr>
          </a:p>
        </p:txBody>
      </p:sp>
      <p:sp>
        <p:nvSpPr>
          <p:cNvPr id="7" name="TextBox 6"/>
          <p:cNvSpPr txBox="1"/>
          <p:nvPr/>
        </p:nvSpPr>
        <p:spPr>
          <a:xfrm>
            <a:off x="357158" y="4857760"/>
            <a:ext cx="8786842" cy="1846659"/>
          </a:xfrm>
          <a:prstGeom prst="rect">
            <a:avLst/>
          </a:prstGeom>
          <a:noFill/>
        </p:spPr>
        <p:txBody>
          <a:bodyPr wrap="square" rtlCol="0">
            <a:spAutoFit/>
          </a:bodyPr>
          <a:lstStyle/>
          <a:p>
            <a:pPr algn="ctr"/>
            <a:r>
              <a:rPr lang="en-US" sz="2400" b="1" dirty="0" smtClean="0">
                <a:solidFill>
                  <a:schemeClr val="accent2">
                    <a:lumMod val="50000"/>
                  </a:schemeClr>
                </a:solidFill>
              </a:rPr>
              <a:t>AIKTC-School OF Engineering &amp; Technology</a:t>
            </a:r>
          </a:p>
          <a:p>
            <a:r>
              <a:rPr lang="en-US" b="1" dirty="0" smtClean="0">
                <a:solidFill>
                  <a:schemeClr val="accent2">
                    <a:lumMod val="50000"/>
                  </a:schemeClr>
                </a:solidFill>
              </a:rPr>
              <a:t>Teams</a:t>
            </a:r>
          </a:p>
          <a:p>
            <a:r>
              <a:rPr lang="en-US" b="1" dirty="0" smtClean="0">
                <a:solidFill>
                  <a:schemeClr val="accent2">
                    <a:lumMod val="50000"/>
                  </a:schemeClr>
                </a:solidFill>
              </a:rPr>
              <a:t>Shaikh Faisal Abdul Qayyum</a:t>
            </a:r>
          </a:p>
          <a:p>
            <a:r>
              <a:rPr lang="en-US" b="1" dirty="0" smtClean="0">
                <a:solidFill>
                  <a:schemeClr val="accent2">
                    <a:lumMod val="50000"/>
                  </a:schemeClr>
                </a:solidFill>
              </a:rPr>
              <a:t>Arfat Ziyauddin Inamdar</a:t>
            </a:r>
          </a:p>
          <a:p>
            <a:r>
              <a:rPr lang="en-US" b="1" dirty="0" smtClean="0">
                <a:solidFill>
                  <a:schemeClr val="accent2">
                    <a:lumMod val="50000"/>
                  </a:schemeClr>
                </a:solidFill>
              </a:rPr>
              <a:t>Sayyed Mufeed Fidae Abbas</a:t>
            </a:r>
          </a:p>
          <a:p>
            <a:r>
              <a:rPr lang="en-US" b="1" smtClean="0">
                <a:solidFill>
                  <a:schemeClr val="accent2">
                    <a:lumMod val="50000"/>
                  </a:schemeClr>
                </a:solidFill>
              </a:rPr>
              <a:t>Javed </a:t>
            </a:r>
            <a:r>
              <a:rPr lang="en-US" b="1" dirty="0" smtClean="0">
                <a:solidFill>
                  <a:schemeClr val="accent2">
                    <a:lumMod val="50000"/>
                  </a:schemeClr>
                </a:solidFill>
              </a:rPr>
              <a:t>Abdul Saleem</a:t>
            </a:r>
          </a:p>
        </p:txBody>
      </p:sp>
      <p:sp>
        <p:nvSpPr>
          <p:cNvPr id="8" name="Slide Number Placeholder 7"/>
          <p:cNvSpPr>
            <a:spLocks noGrp="1"/>
          </p:cNvSpPr>
          <p:nvPr>
            <p:ph type="sldNum" sz="quarter" idx="12"/>
          </p:nvPr>
        </p:nvSpPr>
        <p:spPr/>
        <p:txBody>
          <a:bodyPr/>
          <a:lstStyle/>
          <a:p>
            <a:fld id="{FFBB14C8-798B-4DDE-B5A5-2562D1F779AE}" type="slidenum">
              <a:rPr lang="en-US" smtClean="0"/>
              <a:pPr/>
              <a:t>1</a:t>
            </a:fld>
            <a:endParaRPr lang="en-US"/>
          </a:p>
        </p:txBody>
      </p:sp>
      <p:sp>
        <p:nvSpPr>
          <p:cNvPr id="9" name="TextBox 8"/>
          <p:cNvSpPr txBox="1"/>
          <p:nvPr/>
        </p:nvSpPr>
        <p:spPr>
          <a:xfrm>
            <a:off x="5500662" y="6000768"/>
            <a:ext cx="3643338" cy="400110"/>
          </a:xfrm>
          <a:prstGeom prst="rect">
            <a:avLst/>
          </a:prstGeom>
          <a:noFill/>
        </p:spPr>
        <p:txBody>
          <a:bodyPr wrap="square" rtlCol="0">
            <a:spAutoFit/>
          </a:bodyPr>
          <a:lstStyle/>
          <a:p>
            <a:r>
              <a:rPr lang="en-US" sz="2000" b="1" dirty="0" smtClean="0">
                <a:solidFill>
                  <a:schemeClr val="accent2">
                    <a:lumMod val="50000"/>
                  </a:schemeClr>
                </a:solidFill>
              </a:rPr>
              <a:t>Guide : Prof. </a:t>
            </a:r>
            <a:r>
              <a:rPr lang="en-US" sz="2000" b="1" dirty="0" err="1" smtClean="0">
                <a:solidFill>
                  <a:schemeClr val="accent2">
                    <a:lumMod val="50000"/>
                  </a:schemeClr>
                </a:solidFill>
              </a:rPr>
              <a:t>Nawaz</a:t>
            </a:r>
            <a:r>
              <a:rPr lang="en-US" sz="2000" b="1" dirty="0" smtClean="0">
                <a:solidFill>
                  <a:schemeClr val="accent2">
                    <a:lumMod val="50000"/>
                  </a:schemeClr>
                </a:solidFill>
              </a:rPr>
              <a:t> I. </a:t>
            </a:r>
            <a:r>
              <a:rPr lang="en-US" sz="2000" b="1" dirty="0" err="1" smtClean="0">
                <a:solidFill>
                  <a:schemeClr val="accent2">
                    <a:lumMod val="50000"/>
                  </a:schemeClr>
                </a:solidFill>
              </a:rPr>
              <a:t>Motiwala</a:t>
            </a:r>
            <a:endParaRPr lang="en-US" sz="2000"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Literature Survey (Contd..)</a:t>
            </a:r>
            <a:endParaRPr lang="en-US" dirty="0"/>
          </a:p>
        </p:txBody>
      </p:sp>
      <p:grpSp>
        <p:nvGrpSpPr>
          <p:cNvPr id="3" name="Group 2"/>
          <p:cNvGrpSpPr/>
          <p:nvPr/>
        </p:nvGrpSpPr>
        <p:grpSpPr>
          <a:xfrm>
            <a:off x="571472" y="3286124"/>
            <a:ext cx="8001056" cy="2735705"/>
            <a:chOff x="838200" y="3733800"/>
            <a:chExt cx="7804952" cy="2209800"/>
          </a:xfrm>
        </p:grpSpPr>
        <p:pic>
          <p:nvPicPr>
            <p:cNvPr id="4" name="Picture 3" descr="Untitled.jpg"/>
            <p:cNvPicPr>
              <a:picLocks noChangeAspect="1"/>
            </p:cNvPicPr>
            <p:nvPr/>
          </p:nvPicPr>
          <p:blipFill>
            <a:blip r:embed="rId2"/>
            <a:stretch>
              <a:fillRect/>
            </a:stretch>
          </p:blipFill>
          <p:spPr>
            <a:xfrm>
              <a:off x="838200" y="3733800"/>
              <a:ext cx="3585048" cy="2209800"/>
            </a:xfrm>
            <a:prstGeom prst="rect">
              <a:avLst/>
            </a:prstGeom>
          </p:spPr>
        </p:pic>
        <p:pic>
          <p:nvPicPr>
            <p:cNvPr id="5" name="Picture 4" descr="Untitled.jpg"/>
            <p:cNvPicPr>
              <a:picLocks noChangeAspect="1"/>
            </p:cNvPicPr>
            <p:nvPr/>
          </p:nvPicPr>
          <p:blipFill>
            <a:blip r:embed="rId3"/>
            <a:stretch>
              <a:fillRect/>
            </a:stretch>
          </p:blipFill>
          <p:spPr>
            <a:xfrm>
              <a:off x="4953000" y="3733800"/>
              <a:ext cx="3690152" cy="2209800"/>
            </a:xfrm>
            <a:prstGeom prst="rect">
              <a:avLst/>
            </a:prstGeom>
          </p:spPr>
        </p:pic>
      </p:grpSp>
      <p:sp>
        <p:nvSpPr>
          <p:cNvPr id="6" name="Rectangle 5"/>
          <p:cNvSpPr/>
          <p:nvPr/>
        </p:nvSpPr>
        <p:spPr>
          <a:xfrm>
            <a:off x="500033" y="6211669"/>
            <a:ext cx="8344163" cy="369332"/>
          </a:xfrm>
          <a:prstGeom prst="rect">
            <a:avLst/>
          </a:prstGeom>
        </p:spPr>
        <p:txBody>
          <a:bodyPr wrap="square">
            <a:spAutoFit/>
          </a:bodyPr>
          <a:lstStyle/>
          <a:p>
            <a:r>
              <a:rPr lang="en-US" dirty="0" smtClean="0"/>
              <a:t>Fig 6: Open Gondola of macro airship </a:t>
            </a:r>
            <a:r>
              <a:rPr lang="en-US" baseline="30000" dirty="0" smtClean="0"/>
              <a:t>[4] </a:t>
            </a:r>
            <a:r>
              <a:rPr lang="en-US" dirty="0" smtClean="0"/>
              <a:t>          Fig 7:Closed gondola of indoor airship </a:t>
            </a:r>
            <a:r>
              <a:rPr lang="en-US" baseline="30000" dirty="0" smtClean="0"/>
              <a:t>[5]</a:t>
            </a:r>
            <a:endParaRPr lang="en-US" dirty="0"/>
          </a:p>
        </p:txBody>
      </p:sp>
      <p:sp>
        <p:nvSpPr>
          <p:cNvPr id="10" name="TextBox 9"/>
          <p:cNvSpPr txBox="1"/>
          <p:nvPr/>
        </p:nvSpPr>
        <p:spPr>
          <a:xfrm>
            <a:off x="571472" y="1643050"/>
            <a:ext cx="7858180" cy="1938992"/>
          </a:xfrm>
          <a:prstGeom prst="rect">
            <a:avLst/>
          </a:prstGeom>
          <a:noFill/>
        </p:spPr>
        <p:txBody>
          <a:bodyPr wrap="square" rtlCol="0">
            <a:spAutoFit/>
          </a:bodyPr>
          <a:lstStyle/>
          <a:p>
            <a:pPr marL="342900" indent="-342900">
              <a:buFont typeface="Arial" pitchFamily="34" charset="0"/>
              <a:buChar char="•"/>
            </a:pPr>
            <a:r>
              <a:rPr lang="en-US" sz="2400" dirty="0" smtClean="0">
                <a:solidFill>
                  <a:schemeClr val="accent2">
                    <a:lumMod val="50000"/>
                  </a:schemeClr>
                </a:solidFill>
              </a:rPr>
              <a:t>Two types of gondola were made during researches as shown below.</a:t>
            </a:r>
          </a:p>
          <a:p>
            <a:pPr marL="714375" indent="-400050">
              <a:buFont typeface="+mj-lt"/>
              <a:buAutoNum type="romanUcPeriod"/>
              <a:tabLst>
                <a:tab pos="449263" algn="l"/>
                <a:tab pos="719138" algn="l"/>
              </a:tabLst>
            </a:pPr>
            <a:r>
              <a:rPr lang="en-US" sz="2400" dirty="0" smtClean="0">
                <a:solidFill>
                  <a:schemeClr val="accent2">
                    <a:lumMod val="50000"/>
                  </a:schemeClr>
                </a:solidFill>
              </a:rPr>
              <a:t>	Open  structure type gondola</a:t>
            </a:r>
          </a:p>
          <a:p>
            <a:pPr marL="719138" indent="-449263">
              <a:buFont typeface="+mj-lt"/>
              <a:buAutoNum type="romanUcPeriod"/>
            </a:pPr>
            <a:r>
              <a:rPr lang="en-US" sz="2400" dirty="0" smtClean="0">
                <a:solidFill>
                  <a:schemeClr val="accent2">
                    <a:lumMod val="50000"/>
                  </a:schemeClr>
                </a:solidFill>
              </a:rPr>
              <a:t>Closed structure type gondola</a:t>
            </a:r>
          </a:p>
          <a:p>
            <a:pPr marL="342900" indent="-342900"/>
            <a:endParaRPr lang="en-US" sz="2400" dirty="0">
              <a:solidFill>
                <a:schemeClr val="accent2">
                  <a:lumMod val="50000"/>
                </a:schemeClr>
              </a:solidFill>
            </a:endParaRPr>
          </a:p>
        </p:txBody>
      </p:sp>
      <p:sp>
        <p:nvSpPr>
          <p:cNvPr id="8" name="Slide Number Placeholder 7"/>
          <p:cNvSpPr>
            <a:spLocks noGrp="1"/>
          </p:cNvSpPr>
          <p:nvPr>
            <p:ph type="sldNum" sz="quarter" idx="12"/>
          </p:nvPr>
        </p:nvSpPr>
        <p:spPr/>
        <p:txBody>
          <a:bodyPr/>
          <a:lstStyle/>
          <a:p>
            <a:fld id="{FFBB14C8-798B-4DDE-B5A5-2562D1F779AE}"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Problem definition</a:t>
            </a:r>
            <a:endParaRPr lang="en-US" dirty="0"/>
          </a:p>
        </p:txBody>
      </p:sp>
      <p:sp>
        <p:nvSpPr>
          <p:cNvPr id="3" name="Rectangle 2"/>
          <p:cNvSpPr/>
          <p:nvPr/>
        </p:nvSpPr>
        <p:spPr>
          <a:xfrm>
            <a:off x="0" y="1285860"/>
            <a:ext cx="9144000" cy="5572140"/>
          </a:xfrm>
          <a:prstGeom prst="rect">
            <a:avLst/>
          </a:prstGeom>
          <a:blipFill dpi="0" rotWithShape="1">
            <a:blip r:embed="rId2">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85044" y="1641024"/>
            <a:ext cx="8089330" cy="1938992"/>
          </a:xfrm>
          <a:prstGeom prst="rect">
            <a:avLst/>
          </a:prstGeom>
        </p:spPr>
        <p:txBody>
          <a:bodyPr wrap="square">
            <a:spAutoFit/>
          </a:bodyPr>
          <a:lstStyle/>
          <a:p>
            <a:pPr algn="just">
              <a:buFont typeface="Arial" pitchFamily="34" charset="0"/>
              <a:buChar char="•"/>
            </a:pPr>
            <a:r>
              <a:rPr lang="en-US" sz="2400" dirty="0" smtClean="0">
                <a:solidFill>
                  <a:schemeClr val="accent2">
                    <a:lumMod val="50000"/>
                  </a:schemeClr>
                </a:solidFill>
              </a:rPr>
              <a:t> To design and fabricate gondola by selecting light and strong material</a:t>
            </a:r>
          </a:p>
          <a:p>
            <a:pPr algn="just">
              <a:buFont typeface="Arial" pitchFamily="34" charset="0"/>
              <a:buChar char="•"/>
            </a:pPr>
            <a:r>
              <a:rPr lang="en-US" sz="2400" dirty="0" smtClean="0">
                <a:solidFill>
                  <a:schemeClr val="accent2">
                    <a:lumMod val="50000"/>
                  </a:schemeClr>
                </a:solidFill>
              </a:rPr>
              <a:t> To maintain the C.G of airship with sliding gondola mechanism.</a:t>
            </a:r>
          </a:p>
          <a:p>
            <a:pPr algn="just">
              <a:buFont typeface="Arial" pitchFamily="34" charset="0"/>
              <a:buChar char="•"/>
            </a:pPr>
            <a:endParaRPr lang="en-US" sz="2400" dirty="0">
              <a:solidFill>
                <a:schemeClr val="accent2">
                  <a:lumMod val="50000"/>
                </a:schemeClr>
              </a:solidFill>
            </a:endParaRPr>
          </a:p>
        </p:txBody>
      </p:sp>
      <p:sp>
        <p:nvSpPr>
          <p:cNvPr id="6" name="Slide Number Placeholder 5"/>
          <p:cNvSpPr>
            <a:spLocks noGrp="1"/>
          </p:cNvSpPr>
          <p:nvPr>
            <p:ph type="sldNum" sz="quarter" idx="12"/>
          </p:nvPr>
        </p:nvSpPr>
        <p:spPr/>
        <p:txBody>
          <a:bodyPr/>
          <a:lstStyle/>
          <a:p>
            <a:fld id="{FFBB14C8-798B-4DDE-B5A5-2562D1F779A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Methodology</a:t>
            </a:r>
            <a:endParaRPr lang="en-US" b="1" dirty="0">
              <a:solidFill>
                <a:schemeClr val="accent2">
                  <a:lumMod val="50000"/>
                </a:schemeClr>
              </a:solidFill>
            </a:endParaRPr>
          </a:p>
        </p:txBody>
      </p:sp>
      <p:pic>
        <p:nvPicPr>
          <p:cNvPr id="5" name="Content Placeholder 3" descr="IMG-20150424-WA0012 (1).jpg"/>
          <p:cNvPicPr>
            <a:picLocks noChangeAspect="1"/>
          </p:cNvPicPr>
          <p:nvPr/>
        </p:nvPicPr>
        <p:blipFill>
          <a:blip r:embed="rId3"/>
          <a:stretch>
            <a:fillRect/>
          </a:stretch>
        </p:blipFill>
        <p:spPr>
          <a:xfrm>
            <a:off x="1071538" y="1785926"/>
            <a:ext cx="6929454" cy="4025986"/>
          </a:xfrm>
          <a:prstGeom prst="rect">
            <a:avLst/>
          </a:prstGeom>
          <a:noFill/>
        </p:spPr>
      </p:pic>
      <p:sp>
        <p:nvSpPr>
          <p:cNvPr id="7" name="Oval 6"/>
          <p:cNvSpPr/>
          <p:nvPr/>
        </p:nvSpPr>
        <p:spPr>
          <a:xfrm>
            <a:off x="857224" y="2000240"/>
            <a:ext cx="714380" cy="907852"/>
          </a:xfrm>
          <a:prstGeom prst="ellipse">
            <a:avLst/>
          </a:prstGeom>
          <a:no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928662" y="1714488"/>
            <a:ext cx="142876" cy="71438"/>
          </a:xfrm>
          <a:prstGeom prst="ellipse">
            <a:avLst/>
          </a:prstGeom>
          <a:blipFill dpi="0" rotWithShape="1">
            <a:blip r:embed="rId4" cstate="print">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214414" y="1785926"/>
            <a:ext cx="71438" cy="71438"/>
          </a:xfrm>
          <a:prstGeom prst="ellipse">
            <a:avLst/>
          </a:prstGeom>
          <a:blipFill dpi="0" rotWithShape="1">
            <a:blip r:embed="rId5" cstate="print">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14348" y="1643050"/>
            <a:ext cx="1785950" cy="1306999"/>
          </a:xfrm>
          <a:prstGeom prst="ellipse">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Design</a:t>
            </a:r>
            <a:endParaRPr lang="en-US" dirty="0">
              <a:solidFill>
                <a:schemeClr val="tx1"/>
              </a:solidFill>
            </a:endParaRPr>
          </a:p>
        </p:txBody>
      </p:sp>
      <p:sp>
        <p:nvSpPr>
          <p:cNvPr id="13" name="Oval 12"/>
          <p:cNvSpPr/>
          <p:nvPr/>
        </p:nvSpPr>
        <p:spPr>
          <a:xfrm>
            <a:off x="2714612" y="1285860"/>
            <a:ext cx="1785950" cy="1204930"/>
          </a:xfrm>
          <a:prstGeom prst="ellipse">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Selection of material</a:t>
            </a:r>
            <a:endParaRPr lang="en-US" dirty="0">
              <a:solidFill>
                <a:schemeClr val="tx1"/>
              </a:solidFill>
            </a:endParaRPr>
          </a:p>
        </p:txBody>
      </p:sp>
      <p:sp>
        <p:nvSpPr>
          <p:cNvPr id="14" name="Oval 13"/>
          <p:cNvSpPr/>
          <p:nvPr/>
        </p:nvSpPr>
        <p:spPr>
          <a:xfrm>
            <a:off x="5000628" y="1142984"/>
            <a:ext cx="1785950" cy="1314494"/>
          </a:xfrm>
          <a:prstGeom prst="ellipse">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Analysis</a:t>
            </a:r>
            <a:endParaRPr lang="en-US" dirty="0">
              <a:solidFill>
                <a:schemeClr val="tx1"/>
              </a:solidFill>
            </a:endParaRPr>
          </a:p>
        </p:txBody>
      </p:sp>
      <p:sp>
        <p:nvSpPr>
          <p:cNvPr id="15" name="Oval 14"/>
          <p:cNvSpPr/>
          <p:nvPr/>
        </p:nvSpPr>
        <p:spPr>
          <a:xfrm>
            <a:off x="6929454" y="2000240"/>
            <a:ext cx="1928826" cy="1357322"/>
          </a:xfrm>
          <a:prstGeom prst="ellipse">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Determination of forces</a:t>
            </a:r>
            <a:endParaRPr lang="en-US" dirty="0">
              <a:solidFill>
                <a:schemeClr val="tx1"/>
              </a:solidFill>
            </a:endParaRPr>
          </a:p>
        </p:txBody>
      </p:sp>
      <p:sp>
        <p:nvSpPr>
          <p:cNvPr id="16" name="Oval 15"/>
          <p:cNvSpPr/>
          <p:nvPr/>
        </p:nvSpPr>
        <p:spPr>
          <a:xfrm>
            <a:off x="7286644" y="3786190"/>
            <a:ext cx="1857356" cy="1219359"/>
          </a:xfrm>
          <a:prstGeom prst="ellipse">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Drawing</a:t>
            </a:r>
            <a:endParaRPr lang="en-US" dirty="0">
              <a:solidFill>
                <a:schemeClr val="tx1"/>
              </a:solidFill>
            </a:endParaRPr>
          </a:p>
        </p:txBody>
      </p:sp>
      <p:sp>
        <p:nvSpPr>
          <p:cNvPr id="17" name="Oval 16"/>
          <p:cNvSpPr/>
          <p:nvPr/>
        </p:nvSpPr>
        <p:spPr>
          <a:xfrm>
            <a:off x="5545664" y="4696381"/>
            <a:ext cx="1955293" cy="1321377"/>
          </a:xfrm>
          <a:prstGeom prst="ellipse">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Modification</a:t>
            </a:r>
            <a:endParaRPr lang="en-US" dirty="0">
              <a:solidFill>
                <a:schemeClr val="tx1"/>
              </a:solidFill>
            </a:endParaRPr>
          </a:p>
        </p:txBody>
      </p:sp>
      <p:sp>
        <p:nvSpPr>
          <p:cNvPr id="18" name="Oval 17"/>
          <p:cNvSpPr/>
          <p:nvPr/>
        </p:nvSpPr>
        <p:spPr>
          <a:xfrm>
            <a:off x="3500430" y="5000636"/>
            <a:ext cx="1835863" cy="1214446"/>
          </a:xfrm>
          <a:prstGeom prst="ellipse">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Fabrication</a:t>
            </a:r>
            <a:endParaRPr lang="en-US" dirty="0">
              <a:solidFill>
                <a:schemeClr val="tx1"/>
              </a:solidFill>
            </a:endParaRPr>
          </a:p>
        </p:txBody>
      </p:sp>
      <p:sp>
        <p:nvSpPr>
          <p:cNvPr id="21" name="Down Arrow 20"/>
          <p:cNvSpPr/>
          <p:nvPr/>
        </p:nvSpPr>
        <p:spPr>
          <a:xfrm rot="19612242">
            <a:off x="1998623" y="2935234"/>
            <a:ext cx="395472" cy="373163"/>
          </a:xfrm>
          <a:prstGeom prst="downArrow">
            <a:avLst>
              <a:gd name="adj1" fmla="val 50000"/>
              <a:gd name="adj2" fmla="val 56081"/>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21106667">
            <a:off x="3525081" y="2526667"/>
            <a:ext cx="395472" cy="373163"/>
          </a:xfrm>
          <a:prstGeom prst="downArrow">
            <a:avLst>
              <a:gd name="adj1" fmla="val 50000"/>
              <a:gd name="adj2" fmla="val 56081"/>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084333">
            <a:off x="5263067" y="2481004"/>
            <a:ext cx="395472" cy="373163"/>
          </a:xfrm>
          <a:prstGeom prst="downArrow">
            <a:avLst>
              <a:gd name="adj1" fmla="val 50000"/>
              <a:gd name="adj2" fmla="val 56081"/>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3066287">
            <a:off x="6572464" y="2799090"/>
            <a:ext cx="395472" cy="373163"/>
          </a:xfrm>
          <a:prstGeom prst="downArrow">
            <a:avLst>
              <a:gd name="adj1" fmla="val 50000"/>
              <a:gd name="adj2" fmla="val 56081"/>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6707315">
            <a:off x="6835491" y="3852474"/>
            <a:ext cx="395472" cy="373163"/>
          </a:xfrm>
          <a:prstGeom prst="downArrow">
            <a:avLst>
              <a:gd name="adj1" fmla="val 50000"/>
              <a:gd name="adj2" fmla="val 56081"/>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rot="8102213">
            <a:off x="5574716" y="4442862"/>
            <a:ext cx="395472" cy="373163"/>
          </a:xfrm>
          <a:prstGeom prst="downArrow">
            <a:avLst>
              <a:gd name="adj1" fmla="val 50000"/>
              <a:gd name="adj2" fmla="val 56081"/>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rot="10579115">
            <a:off x="4296854" y="4584350"/>
            <a:ext cx="395472" cy="343068"/>
          </a:xfrm>
          <a:prstGeom prst="downArrow">
            <a:avLst>
              <a:gd name="adj1" fmla="val 50000"/>
              <a:gd name="adj2" fmla="val 56081"/>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71802" y="6429396"/>
            <a:ext cx="3000396" cy="369332"/>
          </a:xfrm>
          <a:prstGeom prst="rect">
            <a:avLst/>
          </a:prstGeom>
          <a:noFill/>
        </p:spPr>
        <p:txBody>
          <a:bodyPr wrap="square" rtlCol="0">
            <a:spAutoFit/>
          </a:bodyPr>
          <a:lstStyle/>
          <a:p>
            <a:r>
              <a:rPr lang="en-US" dirty="0" smtClean="0"/>
              <a:t>Fig 8 : Methodology</a:t>
            </a:r>
            <a:endParaRPr lang="en-US" dirty="0"/>
          </a:p>
        </p:txBody>
      </p:sp>
      <p:sp>
        <p:nvSpPr>
          <p:cNvPr id="29" name="Oval 28"/>
          <p:cNvSpPr/>
          <p:nvPr/>
        </p:nvSpPr>
        <p:spPr>
          <a:xfrm>
            <a:off x="1500166" y="4643446"/>
            <a:ext cx="1785950" cy="1306999"/>
          </a:xfrm>
          <a:prstGeom prst="ellipse">
            <a:avLst/>
          </a:prstGeom>
          <a:solidFill>
            <a:schemeClr val="accent3">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Inspection</a:t>
            </a:r>
            <a:endParaRPr lang="en-US" dirty="0">
              <a:solidFill>
                <a:schemeClr val="tx1"/>
              </a:solidFill>
            </a:endParaRPr>
          </a:p>
        </p:txBody>
      </p:sp>
      <p:sp>
        <p:nvSpPr>
          <p:cNvPr id="30" name="Down Arrow 29"/>
          <p:cNvSpPr/>
          <p:nvPr/>
        </p:nvSpPr>
        <p:spPr>
          <a:xfrm rot="11636055">
            <a:off x="2325095" y="4185505"/>
            <a:ext cx="395472" cy="373163"/>
          </a:xfrm>
          <a:prstGeom prst="downArrow">
            <a:avLst>
              <a:gd name="adj1" fmla="val 50000"/>
              <a:gd name="adj2" fmla="val 56081"/>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30"/>
          <p:cNvSpPr>
            <a:spLocks noGrp="1"/>
          </p:cNvSpPr>
          <p:nvPr>
            <p:ph type="sldNum" sz="quarter" idx="12"/>
          </p:nvPr>
        </p:nvSpPr>
        <p:spPr/>
        <p:txBody>
          <a:bodyPr/>
          <a:lstStyle/>
          <a:p>
            <a:fld id="{FFBB14C8-798B-4DDE-B5A5-2562D1F779A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Identification of Material</a:t>
            </a:r>
            <a:endParaRPr lang="en-US" b="1" dirty="0">
              <a:solidFill>
                <a:schemeClr val="accent2">
                  <a:lumMod val="50000"/>
                </a:schemeClr>
              </a:solidFill>
            </a:endParaRPr>
          </a:p>
        </p:txBody>
      </p:sp>
      <p:sp>
        <p:nvSpPr>
          <p:cNvPr id="3" name="Rectangle 2"/>
          <p:cNvSpPr/>
          <p:nvPr/>
        </p:nvSpPr>
        <p:spPr>
          <a:xfrm>
            <a:off x="0" y="1285860"/>
            <a:ext cx="9144000" cy="5572140"/>
          </a:xfrm>
          <a:prstGeom prst="rect">
            <a:avLst/>
          </a:prstGeom>
          <a:blipFill dpi="0" rotWithShape="1">
            <a:blip r:embed="rId2">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00034" y="1571612"/>
            <a:ext cx="8286808" cy="830997"/>
          </a:xfrm>
          <a:prstGeom prst="rect">
            <a:avLst/>
          </a:prstGeom>
          <a:noFill/>
        </p:spPr>
        <p:txBody>
          <a:bodyPr wrap="square" rtlCol="0">
            <a:spAutoFit/>
          </a:bodyPr>
          <a:lstStyle/>
          <a:p>
            <a:pPr marL="457200" indent="-457200">
              <a:buNone/>
            </a:pPr>
            <a:r>
              <a:rPr lang="en-US" sz="2400" b="1" dirty="0" smtClean="0">
                <a:solidFill>
                  <a:schemeClr val="accent2">
                    <a:lumMod val="50000"/>
                  </a:schemeClr>
                </a:solidFill>
              </a:rPr>
              <a:t>1.Thermoplastics and Metals</a:t>
            </a:r>
            <a:endParaRPr lang="en-US" sz="2000" b="1" dirty="0" smtClean="0">
              <a:solidFill>
                <a:schemeClr val="accent2">
                  <a:lumMod val="50000"/>
                </a:schemeClr>
              </a:solidFill>
            </a:endParaRPr>
          </a:p>
          <a:p>
            <a:endParaRPr lang="en-US" sz="2400" dirty="0"/>
          </a:p>
        </p:txBody>
      </p:sp>
      <p:graphicFrame>
        <p:nvGraphicFramePr>
          <p:cNvPr id="6" name="Table 5"/>
          <p:cNvGraphicFramePr>
            <a:graphicFrameLocks noGrp="1"/>
          </p:cNvGraphicFramePr>
          <p:nvPr/>
        </p:nvGraphicFramePr>
        <p:xfrm>
          <a:off x="214282" y="2214554"/>
          <a:ext cx="8572560" cy="3929089"/>
        </p:xfrm>
        <a:graphic>
          <a:graphicData uri="http://schemas.openxmlformats.org/drawingml/2006/table">
            <a:tbl>
              <a:tblPr/>
              <a:tblGrid>
                <a:gridCol w="1188276"/>
                <a:gridCol w="1697536"/>
                <a:gridCol w="1782414"/>
                <a:gridCol w="1867290"/>
                <a:gridCol w="2037044"/>
              </a:tblGrid>
              <a:tr h="762779">
                <a:tc>
                  <a:txBody>
                    <a:bodyPr/>
                    <a:lstStyle/>
                    <a:p>
                      <a:pPr>
                        <a:lnSpc>
                          <a:spcPct val="115000"/>
                        </a:lnSpc>
                        <a:spcAft>
                          <a:spcPts val="0"/>
                        </a:spcAft>
                      </a:pPr>
                      <a:r>
                        <a:rPr lang="en-IN" sz="1800" b="1" dirty="0">
                          <a:solidFill>
                            <a:schemeClr val="accent2">
                              <a:lumMod val="50000"/>
                            </a:schemeClr>
                          </a:solidFill>
                          <a:latin typeface="+mj-lt"/>
                          <a:ea typeface="Times New Roman"/>
                          <a:cs typeface="Mangal"/>
                        </a:rPr>
                        <a:t>parameter</a:t>
                      </a:r>
                      <a:endParaRPr lang="en-US" sz="1800" b="1"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b="1" dirty="0">
                          <a:solidFill>
                            <a:schemeClr val="accent2">
                              <a:lumMod val="50000"/>
                            </a:schemeClr>
                          </a:solidFill>
                          <a:latin typeface="+mj-lt"/>
                          <a:ea typeface="Times New Roman"/>
                          <a:cs typeface="Mangal"/>
                        </a:rPr>
                        <a:t>Carbon </a:t>
                      </a:r>
                      <a:r>
                        <a:rPr lang="en-IN" sz="1800" b="1" dirty="0" smtClean="0">
                          <a:solidFill>
                            <a:schemeClr val="accent2">
                              <a:lumMod val="50000"/>
                            </a:schemeClr>
                          </a:solidFill>
                          <a:latin typeface="+mj-lt"/>
                          <a:ea typeface="Times New Roman"/>
                          <a:cs typeface="Mangal"/>
                        </a:rPr>
                        <a:t>fibre</a:t>
                      </a:r>
                      <a:endParaRPr lang="en-US" sz="1800" b="1"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b="1" dirty="0">
                          <a:solidFill>
                            <a:schemeClr val="accent2">
                              <a:lumMod val="50000"/>
                            </a:schemeClr>
                          </a:solidFill>
                          <a:latin typeface="+mj-lt"/>
                          <a:ea typeface="Times New Roman"/>
                          <a:cs typeface="Mangal"/>
                        </a:rPr>
                        <a:t>Light density polyethylene</a:t>
                      </a:r>
                      <a:endParaRPr lang="en-US" sz="1800" b="1"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b="1" dirty="0">
                          <a:solidFill>
                            <a:schemeClr val="accent2">
                              <a:lumMod val="50000"/>
                            </a:schemeClr>
                          </a:solidFill>
                          <a:latin typeface="+mj-lt"/>
                          <a:ea typeface="Times New Roman"/>
                          <a:cs typeface="Mangal"/>
                        </a:rPr>
                        <a:t>Acrylic sheet</a:t>
                      </a:r>
                      <a:endParaRPr lang="en-US" sz="1800" b="1"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gn="ctr">
                        <a:lnSpc>
                          <a:spcPct val="115000"/>
                        </a:lnSpc>
                        <a:spcAft>
                          <a:spcPts val="0"/>
                        </a:spcAft>
                      </a:pPr>
                      <a:r>
                        <a:rPr lang="en-IN" sz="1800" b="1" dirty="0">
                          <a:solidFill>
                            <a:schemeClr val="accent2">
                              <a:lumMod val="50000"/>
                            </a:schemeClr>
                          </a:solidFill>
                          <a:latin typeface="+mj-lt"/>
                          <a:ea typeface="Times New Roman"/>
                          <a:cs typeface="Mangal"/>
                        </a:rPr>
                        <a:t>Aluminium</a:t>
                      </a:r>
                      <a:endParaRPr lang="en-US" sz="1800" b="1"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741">
                <a:tc>
                  <a:txBody>
                    <a:bodyPr/>
                    <a:lstStyle/>
                    <a:p>
                      <a:pPr>
                        <a:lnSpc>
                          <a:spcPct val="115000"/>
                        </a:lnSpc>
                        <a:spcAft>
                          <a:spcPts val="0"/>
                        </a:spcAft>
                      </a:pPr>
                      <a:r>
                        <a:rPr lang="en-IN" sz="1800">
                          <a:solidFill>
                            <a:schemeClr val="accent2">
                              <a:lumMod val="50000"/>
                            </a:schemeClr>
                          </a:solidFill>
                          <a:latin typeface="+mj-lt"/>
                          <a:ea typeface="Times New Roman"/>
                          <a:cs typeface="Mangal"/>
                        </a:rPr>
                        <a:t>Density</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solidFill>
                            <a:schemeClr val="accent2">
                              <a:lumMod val="50000"/>
                            </a:schemeClr>
                          </a:solidFill>
                          <a:latin typeface="+mj-lt"/>
                          <a:ea typeface="Times New Roman"/>
                          <a:cs typeface="Mangal"/>
                        </a:rPr>
                        <a:t>1750kg/m</a:t>
                      </a:r>
                      <a:r>
                        <a:rPr lang="en-IN" sz="1800" baseline="30000" dirty="0">
                          <a:solidFill>
                            <a:schemeClr val="accent2">
                              <a:lumMod val="50000"/>
                            </a:schemeClr>
                          </a:solidFill>
                          <a:latin typeface="+mj-lt"/>
                          <a:ea typeface="Times New Roman"/>
                          <a:cs typeface="Mangal"/>
                        </a:rPr>
                        <a:t>3</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950kg/m</a:t>
                      </a:r>
                      <a:r>
                        <a:rPr lang="en-IN" sz="1800" baseline="30000">
                          <a:solidFill>
                            <a:schemeClr val="accent2">
                              <a:lumMod val="50000"/>
                            </a:schemeClr>
                          </a:solidFill>
                          <a:latin typeface="+mj-lt"/>
                          <a:ea typeface="Times New Roman"/>
                          <a:cs typeface="Mangal"/>
                        </a:rPr>
                        <a:t>3</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1190kg/m</a:t>
                      </a:r>
                      <a:r>
                        <a:rPr lang="en-IN" sz="1800" baseline="30000">
                          <a:solidFill>
                            <a:schemeClr val="accent2">
                              <a:lumMod val="50000"/>
                            </a:schemeClr>
                          </a:solidFill>
                          <a:latin typeface="+mj-lt"/>
                          <a:ea typeface="Times New Roman"/>
                          <a:cs typeface="Mangal"/>
                        </a:rPr>
                        <a:t>3</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nSpc>
                          <a:spcPct val="115000"/>
                        </a:lnSpc>
                        <a:spcAft>
                          <a:spcPts val="0"/>
                        </a:spcAft>
                      </a:pPr>
                      <a:r>
                        <a:rPr lang="en-IN" sz="1800">
                          <a:solidFill>
                            <a:schemeClr val="accent2">
                              <a:lumMod val="50000"/>
                            </a:schemeClr>
                          </a:solidFill>
                          <a:latin typeface="+mj-lt"/>
                          <a:ea typeface="Times New Roman"/>
                          <a:cs typeface="Mangal"/>
                        </a:rPr>
                        <a:t>2700 kg/m</a:t>
                      </a:r>
                      <a:r>
                        <a:rPr lang="en-IN" sz="1800" baseline="30000">
                          <a:solidFill>
                            <a:schemeClr val="accent2">
                              <a:lumMod val="50000"/>
                            </a:schemeClr>
                          </a:solidFill>
                          <a:latin typeface="+mj-lt"/>
                          <a:ea typeface="Times New Roman"/>
                          <a:cs typeface="Mangal"/>
                        </a:rPr>
                        <a:t>3</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741">
                <a:tc>
                  <a:txBody>
                    <a:bodyPr/>
                    <a:lstStyle/>
                    <a:p>
                      <a:pPr>
                        <a:lnSpc>
                          <a:spcPct val="115000"/>
                        </a:lnSpc>
                        <a:spcAft>
                          <a:spcPts val="0"/>
                        </a:spcAft>
                      </a:pPr>
                      <a:r>
                        <a:rPr lang="en-IN" sz="1800">
                          <a:solidFill>
                            <a:schemeClr val="accent2">
                              <a:lumMod val="50000"/>
                            </a:schemeClr>
                          </a:solidFill>
                          <a:latin typeface="+mj-lt"/>
                          <a:ea typeface="Times New Roman"/>
                          <a:cs typeface="Mangal"/>
                        </a:rPr>
                        <a:t>strength</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3.5Gpa</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25Mpa</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65Mpa</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nSpc>
                          <a:spcPct val="115000"/>
                        </a:lnSpc>
                        <a:spcAft>
                          <a:spcPts val="0"/>
                        </a:spcAft>
                      </a:pPr>
                      <a:r>
                        <a:rPr lang="en-IN" sz="1800">
                          <a:solidFill>
                            <a:schemeClr val="accent2">
                              <a:lumMod val="50000"/>
                            </a:schemeClr>
                          </a:solidFill>
                          <a:latin typeface="+mj-lt"/>
                          <a:ea typeface="Times New Roman"/>
                          <a:cs typeface="Mangal"/>
                        </a:rPr>
                        <a:t>100-350Mpa</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741">
                <a:tc>
                  <a:txBody>
                    <a:bodyPr/>
                    <a:lstStyle/>
                    <a:p>
                      <a:pPr>
                        <a:lnSpc>
                          <a:spcPct val="115000"/>
                        </a:lnSpc>
                        <a:spcAft>
                          <a:spcPts val="0"/>
                        </a:spcAft>
                      </a:pPr>
                      <a:r>
                        <a:rPr lang="en-IN" sz="1800">
                          <a:solidFill>
                            <a:schemeClr val="accent2">
                              <a:lumMod val="50000"/>
                            </a:schemeClr>
                          </a:solidFill>
                          <a:latin typeface="+mj-lt"/>
                          <a:ea typeface="Times New Roman"/>
                          <a:cs typeface="Mangal"/>
                        </a:rPr>
                        <a:t>Cost</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Rs.1000-1200</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Rs.300-350</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Rs.103</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nSpc>
                          <a:spcPct val="115000"/>
                        </a:lnSpc>
                        <a:spcAft>
                          <a:spcPts val="0"/>
                        </a:spcAft>
                      </a:pPr>
                      <a:r>
                        <a:rPr lang="en-IN" sz="1800">
                          <a:solidFill>
                            <a:schemeClr val="accent2">
                              <a:lumMod val="50000"/>
                            </a:schemeClr>
                          </a:solidFill>
                          <a:latin typeface="+mj-lt"/>
                          <a:ea typeface="Times New Roman"/>
                          <a:cs typeface="Mangal"/>
                        </a:rPr>
                        <a:t>Rs.115</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470">
                <a:tc>
                  <a:txBody>
                    <a:bodyPr/>
                    <a:lstStyle/>
                    <a:p>
                      <a:pPr>
                        <a:lnSpc>
                          <a:spcPct val="115000"/>
                        </a:lnSpc>
                        <a:spcAft>
                          <a:spcPts val="0"/>
                        </a:spcAft>
                      </a:pPr>
                      <a:r>
                        <a:rPr lang="en-IN" sz="1800">
                          <a:solidFill>
                            <a:schemeClr val="accent2">
                              <a:lumMod val="50000"/>
                            </a:schemeClr>
                          </a:solidFill>
                          <a:latin typeface="+mj-lt"/>
                          <a:ea typeface="Times New Roman"/>
                          <a:cs typeface="Mangal"/>
                        </a:rPr>
                        <a:t>Size</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300*100*1.5mm</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solidFill>
                            <a:schemeClr val="accent2">
                              <a:lumMod val="50000"/>
                            </a:schemeClr>
                          </a:solidFill>
                          <a:latin typeface="+mj-lt"/>
                          <a:ea typeface="Times New Roman"/>
                          <a:cs typeface="Mangal"/>
                        </a:rPr>
                        <a:t>305*305*2.2mm</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a:solidFill>
                            <a:schemeClr val="accent2">
                              <a:lumMod val="50000"/>
                            </a:schemeClr>
                          </a:solidFill>
                          <a:latin typeface="+mj-lt"/>
                          <a:ea typeface="Times New Roman"/>
                          <a:cs typeface="Mangal"/>
                        </a:rPr>
                        <a:t>297*210*2</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nSpc>
                          <a:spcPct val="115000"/>
                        </a:lnSpc>
                        <a:spcAft>
                          <a:spcPts val="0"/>
                        </a:spcAft>
                      </a:pPr>
                      <a:r>
                        <a:rPr lang="en-IN" sz="1800">
                          <a:solidFill>
                            <a:schemeClr val="accent2">
                              <a:lumMod val="50000"/>
                            </a:schemeClr>
                          </a:solidFill>
                          <a:latin typeface="+mj-lt"/>
                          <a:ea typeface="Times New Roman"/>
                          <a:cs typeface="Mangal"/>
                        </a:rPr>
                        <a:t>1kg</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5617">
                <a:tc>
                  <a:txBody>
                    <a:bodyPr/>
                    <a:lstStyle/>
                    <a:p>
                      <a:pPr>
                        <a:lnSpc>
                          <a:spcPct val="115000"/>
                        </a:lnSpc>
                        <a:spcAft>
                          <a:spcPts val="0"/>
                        </a:spcAft>
                      </a:pPr>
                      <a:r>
                        <a:rPr lang="en-IN" sz="1800">
                          <a:solidFill>
                            <a:schemeClr val="accent2">
                              <a:lumMod val="50000"/>
                            </a:schemeClr>
                          </a:solidFill>
                          <a:latin typeface="+mj-lt"/>
                          <a:ea typeface="Times New Roman"/>
                          <a:cs typeface="Mangal"/>
                        </a:rPr>
                        <a:t>Reference</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u="sng" dirty="0">
                          <a:solidFill>
                            <a:schemeClr val="accent2">
                              <a:lumMod val="50000"/>
                            </a:schemeClr>
                          </a:solidFill>
                          <a:latin typeface="+mj-lt"/>
                          <a:ea typeface="Times New Roman"/>
                          <a:cs typeface="Mangal"/>
                          <a:hlinkClick r:id="rId3"/>
                        </a:rPr>
                        <a:t>http://goo.gl/jO9Eu0</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u="sng" dirty="0">
                          <a:solidFill>
                            <a:schemeClr val="accent2">
                              <a:lumMod val="50000"/>
                            </a:schemeClr>
                          </a:solidFill>
                          <a:latin typeface="+mj-lt"/>
                          <a:ea typeface="Times New Roman"/>
                          <a:cs typeface="Mangal"/>
                          <a:hlinkClick r:id="rId4"/>
                        </a:rPr>
                        <a:t>http://goo.gl/nSuaSM</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800" dirty="0">
                          <a:solidFill>
                            <a:schemeClr val="accent2">
                              <a:lumMod val="50000"/>
                            </a:schemeClr>
                          </a:solidFill>
                          <a:latin typeface="+mj-lt"/>
                          <a:ea typeface="Times New Roman"/>
                          <a:cs typeface="Mangal"/>
                          <a:hlinkClick r:id="rId5"/>
                        </a:rPr>
                        <a:t>http://</a:t>
                      </a:r>
                      <a:r>
                        <a:rPr lang="en-IN" sz="1800" dirty="0" smtClean="0">
                          <a:solidFill>
                            <a:schemeClr val="accent2">
                              <a:lumMod val="50000"/>
                            </a:schemeClr>
                          </a:solidFill>
                          <a:latin typeface="+mj-lt"/>
                          <a:ea typeface="Times New Roman"/>
                          <a:cs typeface="Mangal"/>
                          <a:hlinkClick r:id="rId5"/>
                        </a:rPr>
                        <a:t>goo.gl/PGOyB9</a:t>
                      </a:r>
                      <a:r>
                        <a:rPr lang="en-IN" sz="1800" dirty="0" smtClean="0">
                          <a:solidFill>
                            <a:schemeClr val="accent2">
                              <a:lumMod val="50000"/>
                            </a:schemeClr>
                          </a:solidFill>
                          <a:latin typeface="+mj-lt"/>
                          <a:ea typeface="Times New Roman"/>
                          <a:cs typeface="Mangal"/>
                        </a:rPr>
                        <a:t> </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nSpc>
                          <a:spcPct val="115000"/>
                        </a:lnSpc>
                        <a:spcAft>
                          <a:spcPts val="0"/>
                        </a:spcAft>
                      </a:pPr>
                      <a:r>
                        <a:rPr lang="en-IN" sz="1800" dirty="0">
                          <a:solidFill>
                            <a:schemeClr val="accent2">
                              <a:lumMod val="50000"/>
                            </a:schemeClr>
                          </a:solidFill>
                          <a:latin typeface="+mj-lt"/>
                          <a:ea typeface="Times New Roman"/>
                          <a:cs typeface="Mangal"/>
                          <a:hlinkClick r:id="rId6"/>
                        </a:rPr>
                        <a:t>http://</a:t>
                      </a:r>
                      <a:r>
                        <a:rPr lang="en-IN" sz="1800" dirty="0" smtClean="0">
                          <a:solidFill>
                            <a:schemeClr val="accent2">
                              <a:lumMod val="50000"/>
                            </a:schemeClr>
                          </a:solidFill>
                          <a:latin typeface="+mj-lt"/>
                          <a:ea typeface="Times New Roman"/>
                          <a:cs typeface="Mangal"/>
                          <a:hlinkClick r:id="rId6"/>
                        </a:rPr>
                        <a:t>goo.gl/gFLH5</a:t>
                      </a:r>
                      <a:r>
                        <a:rPr lang="en-IN" sz="1800" dirty="0" smtClean="0">
                          <a:solidFill>
                            <a:schemeClr val="accent2">
                              <a:lumMod val="50000"/>
                            </a:schemeClr>
                          </a:solidFill>
                          <a:latin typeface="+mj-lt"/>
                          <a:ea typeface="Times New Roman"/>
                          <a:cs typeface="Mangal"/>
                        </a:rPr>
                        <a:t> </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FFBB14C8-798B-4DDE-B5A5-2562D1F779AE}"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Identification of Material</a:t>
            </a:r>
            <a:endParaRPr lang="en-US" b="1" dirty="0">
              <a:solidFill>
                <a:schemeClr val="accent2">
                  <a:lumMod val="50000"/>
                </a:schemeClr>
              </a:solidFill>
            </a:endParaRPr>
          </a:p>
        </p:txBody>
      </p:sp>
      <p:sp>
        <p:nvSpPr>
          <p:cNvPr id="3" name="Rectangle 2"/>
          <p:cNvSpPr/>
          <p:nvPr/>
        </p:nvSpPr>
        <p:spPr>
          <a:xfrm>
            <a:off x="0" y="1285860"/>
            <a:ext cx="9144000" cy="5572140"/>
          </a:xfrm>
          <a:prstGeom prst="rect">
            <a:avLst/>
          </a:prstGeom>
          <a:blipFill dpi="0" rotWithShape="1">
            <a:blip r:embed="rId2">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00034" y="1571612"/>
            <a:ext cx="8143932" cy="1046440"/>
          </a:xfrm>
          <a:prstGeom prst="rect">
            <a:avLst/>
          </a:prstGeom>
          <a:noFill/>
        </p:spPr>
        <p:txBody>
          <a:bodyPr wrap="square" rtlCol="0">
            <a:spAutoFit/>
          </a:bodyPr>
          <a:lstStyle/>
          <a:p>
            <a:r>
              <a:rPr lang="en-US" sz="2400" b="1" dirty="0" smtClean="0">
                <a:solidFill>
                  <a:schemeClr val="accent2">
                    <a:lumMod val="50000"/>
                  </a:schemeClr>
                </a:solidFill>
              </a:rPr>
              <a:t>2.Woods</a:t>
            </a:r>
            <a:endParaRPr lang="en-US" sz="2000" b="1" dirty="0" smtClean="0">
              <a:solidFill>
                <a:schemeClr val="accent2">
                  <a:lumMod val="50000"/>
                </a:schemeClr>
              </a:solidFill>
            </a:endParaRPr>
          </a:p>
          <a:p>
            <a:r>
              <a:rPr lang="en-US" sz="2000" dirty="0" smtClean="0">
                <a:solidFill>
                  <a:schemeClr val="accent2">
                    <a:lumMod val="50000"/>
                  </a:schemeClr>
                </a:solidFill>
              </a:rPr>
              <a:t>Comparison between balsa wood and Bamboo</a:t>
            </a:r>
          </a:p>
          <a:p>
            <a:endParaRPr lang="en-US" dirty="0"/>
          </a:p>
        </p:txBody>
      </p:sp>
      <p:graphicFrame>
        <p:nvGraphicFramePr>
          <p:cNvPr id="6" name="Table 5"/>
          <p:cNvGraphicFramePr>
            <a:graphicFrameLocks noGrp="1"/>
          </p:cNvGraphicFramePr>
          <p:nvPr/>
        </p:nvGraphicFramePr>
        <p:xfrm>
          <a:off x="571472" y="2471928"/>
          <a:ext cx="8072494" cy="2671584"/>
        </p:xfrm>
        <a:graphic>
          <a:graphicData uri="http://schemas.openxmlformats.org/drawingml/2006/table">
            <a:tbl>
              <a:tblPr/>
              <a:tblGrid>
                <a:gridCol w="1829062"/>
                <a:gridCol w="3350349"/>
                <a:gridCol w="2893083"/>
              </a:tblGrid>
              <a:tr h="440089">
                <a:tc>
                  <a:txBody>
                    <a:bodyPr/>
                    <a:lstStyle/>
                    <a:p>
                      <a:pPr algn="ctr">
                        <a:lnSpc>
                          <a:spcPct val="115000"/>
                        </a:lnSpc>
                        <a:spcAft>
                          <a:spcPts val="0"/>
                        </a:spcAft>
                      </a:pPr>
                      <a:r>
                        <a:rPr lang="en-IN" sz="1800" b="1" dirty="0">
                          <a:solidFill>
                            <a:schemeClr val="accent2">
                              <a:lumMod val="50000"/>
                            </a:schemeClr>
                          </a:solidFill>
                          <a:latin typeface="+mj-lt"/>
                          <a:ea typeface="Times New Roman"/>
                          <a:cs typeface="Mangal"/>
                        </a:rPr>
                        <a:t>Parameter</a:t>
                      </a:r>
                      <a:endParaRPr lang="en-US" sz="1800" b="1"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1" dirty="0">
                          <a:solidFill>
                            <a:schemeClr val="accent2">
                              <a:lumMod val="50000"/>
                            </a:schemeClr>
                          </a:solidFill>
                          <a:latin typeface="+mj-lt"/>
                          <a:ea typeface="Times New Roman"/>
                          <a:cs typeface="Mangal"/>
                        </a:rPr>
                        <a:t>Bamboo</a:t>
                      </a:r>
                      <a:endParaRPr lang="en-US" sz="1800" b="1"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b="1" dirty="0">
                          <a:solidFill>
                            <a:schemeClr val="accent2">
                              <a:lumMod val="50000"/>
                            </a:schemeClr>
                          </a:solidFill>
                          <a:latin typeface="+mj-lt"/>
                          <a:ea typeface="Times New Roman"/>
                          <a:cs typeface="Mangal"/>
                        </a:rPr>
                        <a:t>Balsa wood</a:t>
                      </a:r>
                      <a:endParaRPr lang="en-US" sz="1800" b="1"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545">
                <a:tc>
                  <a:txBody>
                    <a:bodyPr/>
                    <a:lstStyle/>
                    <a:p>
                      <a:pPr algn="ctr">
                        <a:lnSpc>
                          <a:spcPct val="115000"/>
                        </a:lnSpc>
                        <a:spcAft>
                          <a:spcPts val="0"/>
                        </a:spcAft>
                      </a:pPr>
                      <a:r>
                        <a:rPr lang="en-IN" sz="1800" dirty="0">
                          <a:solidFill>
                            <a:schemeClr val="accent2">
                              <a:lumMod val="50000"/>
                            </a:schemeClr>
                          </a:solidFill>
                          <a:latin typeface="+mj-lt"/>
                          <a:ea typeface="Times New Roman"/>
                          <a:cs typeface="Mangal"/>
                        </a:rPr>
                        <a:t>Density</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a:solidFill>
                            <a:schemeClr val="accent2">
                              <a:lumMod val="50000"/>
                            </a:schemeClr>
                          </a:solidFill>
                          <a:latin typeface="+mj-lt"/>
                          <a:ea typeface="Times New Roman"/>
                          <a:cs typeface="Mangal"/>
                        </a:rPr>
                        <a:t>350kg/m</a:t>
                      </a:r>
                      <a:r>
                        <a:rPr lang="en-IN" sz="1800" baseline="30000" dirty="0">
                          <a:solidFill>
                            <a:schemeClr val="accent2">
                              <a:lumMod val="50000"/>
                            </a:schemeClr>
                          </a:solidFill>
                          <a:latin typeface="+mj-lt"/>
                          <a:ea typeface="Times New Roman"/>
                          <a:cs typeface="Mangal"/>
                        </a:rPr>
                        <a:t>3</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a:solidFill>
                            <a:schemeClr val="accent2">
                              <a:lumMod val="50000"/>
                            </a:schemeClr>
                          </a:solidFill>
                          <a:latin typeface="+mj-lt"/>
                          <a:ea typeface="Times New Roman"/>
                          <a:cs typeface="Mangal"/>
                        </a:rPr>
                        <a:t>150kg/m</a:t>
                      </a:r>
                      <a:r>
                        <a:rPr lang="en-IN" sz="1800" baseline="30000" dirty="0">
                          <a:solidFill>
                            <a:schemeClr val="accent2">
                              <a:lumMod val="50000"/>
                            </a:schemeClr>
                          </a:solidFill>
                          <a:latin typeface="+mj-lt"/>
                          <a:ea typeface="Times New Roman"/>
                          <a:cs typeface="Mangal"/>
                        </a:rPr>
                        <a:t>3</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003">
                <a:tc>
                  <a:txBody>
                    <a:bodyPr/>
                    <a:lstStyle/>
                    <a:p>
                      <a:pPr algn="ctr">
                        <a:lnSpc>
                          <a:spcPct val="115000"/>
                        </a:lnSpc>
                        <a:spcAft>
                          <a:spcPts val="0"/>
                        </a:spcAft>
                      </a:pPr>
                      <a:r>
                        <a:rPr lang="en-IN" sz="1800" dirty="0">
                          <a:solidFill>
                            <a:schemeClr val="accent2">
                              <a:lumMod val="50000"/>
                            </a:schemeClr>
                          </a:solidFill>
                          <a:latin typeface="+mj-lt"/>
                          <a:ea typeface="Times New Roman"/>
                          <a:cs typeface="Mangal"/>
                        </a:rPr>
                        <a:t>Strength</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a:solidFill>
                            <a:schemeClr val="accent2">
                              <a:lumMod val="50000"/>
                            </a:schemeClr>
                          </a:solidFill>
                          <a:latin typeface="+mj-lt"/>
                          <a:ea typeface="Times New Roman"/>
                          <a:cs typeface="Mangal"/>
                        </a:rPr>
                        <a:t>16Mpa</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a:solidFill>
                            <a:schemeClr val="accent2">
                              <a:lumMod val="50000"/>
                            </a:schemeClr>
                          </a:solidFill>
                          <a:latin typeface="+mj-lt"/>
                          <a:ea typeface="Times New Roman"/>
                          <a:cs typeface="Mangal"/>
                        </a:rPr>
                        <a:t>19.9Mpa</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89">
                <a:tc>
                  <a:txBody>
                    <a:bodyPr/>
                    <a:lstStyle/>
                    <a:p>
                      <a:pPr algn="ctr">
                        <a:lnSpc>
                          <a:spcPct val="115000"/>
                        </a:lnSpc>
                        <a:spcAft>
                          <a:spcPts val="0"/>
                        </a:spcAft>
                      </a:pPr>
                      <a:r>
                        <a:rPr lang="en-IN" sz="1800">
                          <a:solidFill>
                            <a:schemeClr val="accent2">
                              <a:lumMod val="50000"/>
                            </a:schemeClr>
                          </a:solidFill>
                          <a:latin typeface="+mj-lt"/>
                          <a:ea typeface="Times New Roman"/>
                          <a:cs typeface="Mangal"/>
                        </a:rPr>
                        <a:t>Cost</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a:solidFill>
                            <a:schemeClr val="accent2">
                              <a:lumMod val="50000"/>
                            </a:schemeClr>
                          </a:solidFill>
                          <a:latin typeface="+mj-lt"/>
                          <a:ea typeface="Times New Roman"/>
                          <a:cs typeface="Mangal"/>
                        </a:rPr>
                        <a:t>-</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a:solidFill>
                            <a:schemeClr val="accent2">
                              <a:lumMod val="50000"/>
                            </a:schemeClr>
                          </a:solidFill>
                          <a:latin typeface="+mj-lt"/>
                          <a:ea typeface="Times New Roman"/>
                          <a:cs typeface="Mangal"/>
                        </a:rPr>
                        <a:t>Rs90-100</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003">
                <a:tc>
                  <a:txBody>
                    <a:bodyPr/>
                    <a:lstStyle/>
                    <a:p>
                      <a:pPr algn="ctr">
                        <a:lnSpc>
                          <a:spcPct val="115000"/>
                        </a:lnSpc>
                        <a:spcAft>
                          <a:spcPts val="0"/>
                        </a:spcAft>
                      </a:pPr>
                      <a:r>
                        <a:rPr lang="en-IN" sz="1800">
                          <a:solidFill>
                            <a:schemeClr val="accent2">
                              <a:lumMod val="50000"/>
                            </a:schemeClr>
                          </a:solidFill>
                          <a:latin typeface="+mj-lt"/>
                          <a:ea typeface="Times New Roman"/>
                          <a:cs typeface="Mangal"/>
                        </a:rPr>
                        <a:t>Size</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a:solidFill>
                            <a:schemeClr val="accent2">
                              <a:lumMod val="50000"/>
                            </a:schemeClr>
                          </a:solidFill>
                          <a:latin typeface="+mj-lt"/>
                          <a:ea typeface="Times New Roman"/>
                          <a:cs typeface="Mangal"/>
                        </a:rPr>
                        <a:t>-</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a:solidFill>
                            <a:schemeClr val="accent2">
                              <a:lumMod val="50000"/>
                            </a:schemeClr>
                          </a:solidFill>
                          <a:latin typeface="+mj-lt"/>
                          <a:ea typeface="Times New Roman"/>
                          <a:cs typeface="Mangal"/>
                        </a:rPr>
                        <a:t>100*100*2mm</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855">
                <a:tc>
                  <a:txBody>
                    <a:bodyPr/>
                    <a:lstStyle/>
                    <a:p>
                      <a:pPr algn="ctr">
                        <a:lnSpc>
                          <a:spcPct val="115000"/>
                        </a:lnSpc>
                        <a:spcAft>
                          <a:spcPts val="0"/>
                        </a:spcAft>
                      </a:pPr>
                      <a:r>
                        <a:rPr lang="en-IN" sz="1800">
                          <a:solidFill>
                            <a:schemeClr val="accent2">
                              <a:lumMod val="50000"/>
                            </a:schemeClr>
                          </a:solidFill>
                          <a:latin typeface="+mj-lt"/>
                          <a:ea typeface="Times New Roman"/>
                          <a:cs typeface="Mangal"/>
                        </a:rPr>
                        <a:t>Reference</a:t>
                      </a:r>
                      <a:endParaRPr lang="en-US" sz="180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smtClean="0">
                          <a:solidFill>
                            <a:schemeClr val="accent2">
                              <a:lumMod val="50000"/>
                            </a:schemeClr>
                          </a:solidFill>
                          <a:latin typeface="+mj-lt"/>
                          <a:ea typeface="Times New Roman"/>
                          <a:cs typeface="Mangal"/>
                          <a:hlinkClick r:id="rId3"/>
                        </a:rPr>
                        <a:t>http://goo.gl/zje2fl</a:t>
                      </a:r>
                      <a:r>
                        <a:rPr lang="en-IN" sz="1800" dirty="0" smtClean="0">
                          <a:solidFill>
                            <a:schemeClr val="accent2">
                              <a:lumMod val="50000"/>
                            </a:schemeClr>
                          </a:solidFill>
                          <a:latin typeface="+mj-lt"/>
                          <a:ea typeface="Times New Roman"/>
                          <a:cs typeface="Mangal"/>
                        </a:rPr>
                        <a:t> </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IN" sz="1800" dirty="0">
                          <a:solidFill>
                            <a:schemeClr val="accent2">
                              <a:lumMod val="50000"/>
                            </a:schemeClr>
                          </a:solidFill>
                          <a:latin typeface="+mj-lt"/>
                          <a:ea typeface="Times New Roman"/>
                          <a:cs typeface="Mangal"/>
                          <a:hlinkClick r:id="rId4"/>
                        </a:rPr>
                        <a:t>http://</a:t>
                      </a:r>
                      <a:r>
                        <a:rPr lang="en-IN" sz="1800" dirty="0" smtClean="0">
                          <a:solidFill>
                            <a:schemeClr val="accent2">
                              <a:lumMod val="50000"/>
                            </a:schemeClr>
                          </a:solidFill>
                          <a:latin typeface="+mj-lt"/>
                          <a:ea typeface="Times New Roman"/>
                          <a:cs typeface="Mangal"/>
                          <a:hlinkClick r:id="rId4"/>
                        </a:rPr>
                        <a:t>goo.gl/3sdY2E</a:t>
                      </a:r>
                      <a:r>
                        <a:rPr lang="en-IN" sz="1800" dirty="0" smtClean="0">
                          <a:solidFill>
                            <a:schemeClr val="accent2">
                              <a:lumMod val="50000"/>
                            </a:schemeClr>
                          </a:solidFill>
                          <a:latin typeface="+mj-lt"/>
                          <a:ea typeface="Times New Roman"/>
                          <a:cs typeface="Mangal"/>
                        </a:rPr>
                        <a:t> </a:t>
                      </a:r>
                      <a:endParaRPr lang="en-US" sz="1800" dirty="0">
                        <a:solidFill>
                          <a:schemeClr val="accent2">
                            <a:lumMod val="50000"/>
                          </a:schemeClr>
                        </a:solidFill>
                        <a:latin typeface="+mj-lt"/>
                        <a:ea typeface="Times New Roma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FFBB14C8-798B-4DDE-B5A5-2562D1F779A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Gondola </a:t>
            </a:r>
            <a:endParaRPr lang="en-US" dirty="0"/>
          </a:p>
        </p:txBody>
      </p:sp>
      <p:sp>
        <p:nvSpPr>
          <p:cNvPr id="6" name="TextBox 5"/>
          <p:cNvSpPr txBox="1"/>
          <p:nvPr/>
        </p:nvSpPr>
        <p:spPr>
          <a:xfrm>
            <a:off x="428596" y="1428736"/>
            <a:ext cx="8143932" cy="1938992"/>
          </a:xfrm>
          <a:prstGeom prst="rect">
            <a:avLst/>
          </a:prstGeom>
          <a:noFill/>
        </p:spPr>
        <p:txBody>
          <a:bodyPr wrap="square" rtlCol="0">
            <a:spAutoFit/>
          </a:bodyPr>
          <a:lstStyle/>
          <a:p>
            <a:pPr>
              <a:buFont typeface="Arial" pitchFamily="34" charset="0"/>
              <a:buChar char="•"/>
            </a:pPr>
            <a:r>
              <a:rPr lang="en-US" sz="2400" dirty="0" smtClean="0"/>
              <a:t> </a:t>
            </a:r>
            <a:r>
              <a:rPr lang="en-US" sz="2400" dirty="0" smtClean="0">
                <a:solidFill>
                  <a:schemeClr val="accent2">
                    <a:lumMod val="50000"/>
                  </a:schemeClr>
                </a:solidFill>
              </a:rPr>
              <a:t>An aerodynamically shaped vessel.</a:t>
            </a:r>
          </a:p>
          <a:p>
            <a:pPr>
              <a:buFont typeface="Arial" pitchFamily="34" charset="0"/>
              <a:buChar char="•"/>
            </a:pPr>
            <a:r>
              <a:rPr lang="en-US" sz="2400" dirty="0" smtClean="0">
                <a:solidFill>
                  <a:schemeClr val="accent2">
                    <a:lumMod val="50000"/>
                  </a:schemeClr>
                </a:solidFill>
              </a:rPr>
              <a:t> Holds and protects all the hardware in the airship.</a:t>
            </a:r>
          </a:p>
          <a:p>
            <a:pPr>
              <a:buFont typeface="Arial" pitchFamily="34" charset="0"/>
              <a:buChar char="•"/>
            </a:pPr>
            <a:r>
              <a:rPr lang="en-US" sz="2400" dirty="0" smtClean="0">
                <a:solidFill>
                  <a:schemeClr val="accent2">
                    <a:lumMod val="50000"/>
                  </a:schemeClr>
                </a:solidFill>
              </a:rPr>
              <a:t> Equipped with two or three dc motors to control the motion of airship.</a:t>
            </a:r>
          </a:p>
          <a:p>
            <a:endParaRPr lang="en-US" sz="2400" dirty="0">
              <a:solidFill>
                <a:schemeClr val="accent2">
                  <a:lumMod val="50000"/>
                </a:schemeClr>
              </a:solidFill>
            </a:endParaRPr>
          </a:p>
        </p:txBody>
      </p:sp>
      <p:sp>
        <p:nvSpPr>
          <p:cNvPr id="9" name="TextBox 8"/>
          <p:cNvSpPr txBox="1"/>
          <p:nvPr/>
        </p:nvSpPr>
        <p:spPr>
          <a:xfrm>
            <a:off x="714348" y="6429396"/>
            <a:ext cx="7858180" cy="369332"/>
          </a:xfrm>
          <a:prstGeom prst="rect">
            <a:avLst/>
          </a:prstGeom>
          <a:noFill/>
        </p:spPr>
        <p:txBody>
          <a:bodyPr wrap="square" rtlCol="0">
            <a:spAutoFit/>
          </a:bodyPr>
          <a:lstStyle/>
          <a:p>
            <a:r>
              <a:rPr lang="en-US" dirty="0" smtClean="0"/>
              <a:t>       </a:t>
            </a:r>
            <a:endParaRPr lang="en-US" dirty="0"/>
          </a:p>
        </p:txBody>
      </p:sp>
      <p:pic>
        <p:nvPicPr>
          <p:cNvPr id="14337" name="Picture 1" descr="C:\Users\Hafs\Desktop\Gondola Report\Images\050715172126336411.jpg"/>
          <p:cNvPicPr>
            <a:picLocks noChangeAspect="1" noChangeArrowheads="1"/>
          </p:cNvPicPr>
          <p:nvPr/>
        </p:nvPicPr>
        <p:blipFill>
          <a:blip r:embed="rId3"/>
          <a:srcRect/>
          <a:stretch>
            <a:fillRect/>
          </a:stretch>
        </p:blipFill>
        <p:spPr bwMode="auto">
          <a:xfrm>
            <a:off x="1857356" y="3214686"/>
            <a:ext cx="5429288" cy="2786082"/>
          </a:xfrm>
          <a:prstGeom prst="rect">
            <a:avLst/>
          </a:prstGeom>
          <a:noFill/>
        </p:spPr>
      </p:pic>
      <p:sp>
        <p:nvSpPr>
          <p:cNvPr id="10" name="TextBox 9"/>
          <p:cNvSpPr txBox="1"/>
          <p:nvPr/>
        </p:nvSpPr>
        <p:spPr>
          <a:xfrm>
            <a:off x="2928926" y="6215082"/>
            <a:ext cx="3500462" cy="646331"/>
          </a:xfrm>
          <a:prstGeom prst="rect">
            <a:avLst/>
          </a:prstGeom>
          <a:noFill/>
        </p:spPr>
        <p:txBody>
          <a:bodyPr wrap="square" rtlCol="0">
            <a:spAutoFit/>
          </a:bodyPr>
          <a:lstStyle/>
          <a:p>
            <a:r>
              <a:rPr lang="en-US" dirty="0" smtClean="0"/>
              <a:t>Fig9 : Gondola of an airship</a:t>
            </a:r>
            <a:r>
              <a:rPr lang="en-US" baseline="30000" dirty="0" smtClean="0"/>
              <a:t>[6]</a:t>
            </a:r>
            <a:endParaRPr lang="en-US" dirty="0" smtClean="0"/>
          </a:p>
          <a:p>
            <a:r>
              <a:rPr lang="en-US" dirty="0" smtClean="0"/>
              <a:t> </a:t>
            </a:r>
            <a:endParaRPr lang="en-US" dirty="0"/>
          </a:p>
        </p:txBody>
      </p:sp>
      <p:sp>
        <p:nvSpPr>
          <p:cNvPr id="11" name="Slide Number Placeholder 10"/>
          <p:cNvSpPr>
            <a:spLocks noGrp="1"/>
          </p:cNvSpPr>
          <p:nvPr>
            <p:ph type="sldNum" sz="quarter" idx="12"/>
          </p:nvPr>
        </p:nvSpPr>
        <p:spPr/>
        <p:txBody>
          <a:bodyPr/>
          <a:lstStyle/>
          <a:p>
            <a:fld id="{FFBB14C8-798B-4DDE-B5A5-2562D1F779A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Design of Gondola (Fixed type)</a:t>
            </a:r>
            <a:endParaRPr lang="en-US" dirty="0">
              <a:solidFill>
                <a:schemeClr val="accent2">
                  <a:lumMod val="50000"/>
                </a:schemeClr>
              </a:solidFill>
            </a:endParaRPr>
          </a:p>
        </p:txBody>
      </p:sp>
      <p:pic>
        <p:nvPicPr>
          <p:cNvPr id="4" name="Content Placeholder 5" descr="IMG-20150210-WA0004.jpg"/>
          <p:cNvPicPr>
            <a:picLocks noChangeAspect="1"/>
          </p:cNvPicPr>
          <p:nvPr/>
        </p:nvPicPr>
        <p:blipFill>
          <a:blip r:embed="rId2"/>
          <a:stretch>
            <a:fillRect/>
          </a:stretch>
        </p:blipFill>
        <p:spPr>
          <a:xfrm>
            <a:off x="4476720" y="2809860"/>
            <a:ext cx="4459891" cy="3306763"/>
          </a:xfrm>
          <a:prstGeom prst="rect">
            <a:avLst/>
          </a:prstGeom>
        </p:spPr>
      </p:pic>
      <p:pic>
        <p:nvPicPr>
          <p:cNvPr id="5" name="Picture 2" descr="C:\Users\Faisal\Desktop\3.png"/>
          <p:cNvPicPr>
            <a:picLocks noChangeAspect="1" noChangeArrowheads="1"/>
          </p:cNvPicPr>
          <p:nvPr/>
        </p:nvPicPr>
        <p:blipFill>
          <a:blip r:embed="rId3" cstate="print"/>
          <a:srcRect/>
          <a:stretch>
            <a:fillRect/>
          </a:stretch>
        </p:blipFill>
        <p:spPr bwMode="auto">
          <a:xfrm>
            <a:off x="285720" y="1285860"/>
            <a:ext cx="4191000" cy="3048000"/>
          </a:xfrm>
          <a:prstGeom prst="rect">
            <a:avLst/>
          </a:prstGeom>
          <a:noFill/>
        </p:spPr>
      </p:pic>
      <p:sp>
        <p:nvSpPr>
          <p:cNvPr id="6" name="TextBox 5"/>
          <p:cNvSpPr txBox="1"/>
          <p:nvPr/>
        </p:nvSpPr>
        <p:spPr>
          <a:xfrm>
            <a:off x="428596" y="4643446"/>
            <a:ext cx="3571900" cy="646331"/>
          </a:xfrm>
          <a:prstGeom prst="rect">
            <a:avLst/>
          </a:prstGeom>
          <a:noFill/>
        </p:spPr>
        <p:txBody>
          <a:bodyPr wrap="square" rtlCol="0">
            <a:spAutoFit/>
          </a:bodyPr>
          <a:lstStyle/>
          <a:p>
            <a:r>
              <a:rPr lang="en-US" dirty="0" smtClean="0"/>
              <a:t>Fig10: Design of gondola structure</a:t>
            </a:r>
          </a:p>
          <a:p>
            <a:endParaRPr lang="en-US" dirty="0"/>
          </a:p>
        </p:txBody>
      </p:sp>
      <p:sp>
        <p:nvSpPr>
          <p:cNvPr id="7" name="TextBox 6"/>
          <p:cNvSpPr txBox="1"/>
          <p:nvPr/>
        </p:nvSpPr>
        <p:spPr>
          <a:xfrm>
            <a:off x="5072066" y="6357958"/>
            <a:ext cx="3643338" cy="369332"/>
          </a:xfrm>
          <a:prstGeom prst="rect">
            <a:avLst/>
          </a:prstGeom>
          <a:noFill/>
        </p:spPr>
        <p:txBody>
          <a:bodyPr wrap="square" rtlCol="0">
            <a:spAutoFit/>
          </a:bodyPr>
          <a:lstStyle/>
          <a:p>
            <a:r>
              <a:rPr lang="en-US" dirty="0" smtClean="0"/>
              <a:t>Fig11 : Gondola Prototype</a:t>
            </a:r>
            <a:endParaRPr lang="en-US" dirty="0"/>
          </a:p>
        </p:txBody>
      </p:sp>
      <p:sp>
        <p:nvSpPr>
          <p:cNvPr id="8" name="TextBox 7"/>
          <p:cNvSpPr txBox="1"/>
          <p:nvPr/>
        </p:nvSpPr>
        <p:spPr>
          <a:xfrm>
            <a:off x="428596" y="5357826"/>
            <a:ext cx="3571900" cy="1015663"/>
          </a:xfrm>
          <a:prstGeom prst="rect">
            <a:avLst/>
          </a:prstGeom>
          <a:noFill/>
        </p:spPr>
        <p:txBody>
          <a:bodyPr wrap="square" rtlCol="0">
            <a:spAutoFit/>
          </a:bodyPr>
          <a:lstStyle/>
          <a:p>
            <a:r>
              <a:rPr lang="en-US" sz="2000" dirty="0" smtClean="0"/>
              <a:t>Gondola prototype is made by plastic corrugated sheet as shown in fig 11</a:t>
            </a:r>
            <a:endParaRPr lang="en-US" sz="2000" dirty="0"/>
          </a:p>
        </p:txBody>
      </p:sp>
      <p:sp>
        <p:nvSpPr>
          <p:cNvPr id="9" name="Slide Number Placeholder 8"/>
          <p:cNvSpPr>
            <a:spLocks noGrp="1"/>
          </p:cNvSpPr>
          <p:nvPr>
            <p:ph type="sldNum" sz="quarter" idx="12"/>
          </p:nvPr>
        </p:nvSpPr>
        <p:spPr/>
        <p:txBody>
          <a:bodyPr/>
          <a:lstStyle/>
          <a:p>
            <a:fld id="{FFBB14C8-798B-4DDE-B5A5-2562D1F779AE}"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Fabricated Gondola</a:t>
            </a:r>
            <a:endParaRPr lang="en-US" b="1" dirty="0">
              <a:solidFill>
                <a:schemeClr val="accent2">
                  <a:lumMod val="50000"/>
                </a:schemeClr>
              </a:solidFill>
            </a:endParaRPr>
          </a:p>
        </p:txBody>
      </p:sp>
      <p:pic>
        <p:nvPicPr>
          <p:cNvPr id="4" name="Content Placeholder 4" descr="IMG-20150210-WA0003.jpg"/>
          <p:cNvPicPr>
            <a:picLocks noChangeAspect="1"/>
          </p:cNvPicPr>
          <p:nvPr/>
        </p:nvPicPr>
        <p:blipFill>
          <a:blip r:embed="rId2"/>
          <a:stretch>
            <a:fillRect/>
          </a:stretch>
        </p:blipFill>
        <p:spPr>
          <a:xfrm>
            <a:off x="500034" y="1357298"/>
            <a:ext cx="3486974" cy="3214710"/>
          </a:xfrm>
          <a:prstGeom prst="rect">
            <a:avLst/>
          </a:prstGeom>
        </p:spPr>
      </p:pic>
      <p:sp>
        <p:nvSpPr>
          <p:cNvPr id="6" name="TextBox 5"/>
          <p:cNvSpPr txBox="1"/>
          <p:nvPr/>
        </p:nvSpPr>
        <p:spPr>
          <a:xfrm>
            <a:off x="4429124" y="1571612"/>
            <a:ext cx="4143404" cy="1877437"/>
          </a:xfrm>
          <a:prstGeom prst="rect">
            <a:avLst/>
          </a:prstGeom>
          <a:noFill/>
        </p:spPr>
        <p:txBody>
          <a:bodyPr wrap="square" rtlCol="0">
            <a:spAutoFit/>
          </a:bodyPr>
          <a:lstStyle/>
          <a:p>
            <a:pPr>
              <a:buFont typeface="Arial" pitchFamily="34" charset="0"/>
              <a:buChar char="•"/>
            </a:pPr>
            <a:r>
              <a:rPr lang="en-US" b="1" dirty="0" smtClean="0">
                <a:solidFill>
                  <a:schemeClr val="accent2">
                    <a:lumMod val="50000"/>
                  </a:schemeClr>
                </a:solidFill>
              </a:rPr>
              <a:t> </a:t>
            </a:r>
            <a:r>
              <a:rPr lang="en-US" sz="2000" dirty="0" smtClean="0">
                <a:solidFill>
                  <a:schemeClr val="accent2">
                    <a:lumMod val="50000"/>
                  </a:schemeClr>
                </a:solidFill>
              </a:rPr>
              <a:t>Gondola is made by 3mm thick sheet acrylic.</a:t>
            </a:r>
          </a:p>
          <a:p>
            <a:pPr>
              <a:buFont typeface="Arial" pitchFamily="34" charset="0"/>
              <a:buChar char="•"/>
            </a:pPr>
            <a:r>
              <a:rPr lang="en-US" sz="2000" dirty="0" smtClean="0">
                <a:solidFill>
                  <a:schemeClr val="accent2">
                    <a:lumMod val="50000"/>
                  </a:schemeClr>
                </a:solidFill>
              </a:rPr>
              <a:t> Its total weight is 170gm as shown in fig12</a:t>
            </a:r>
            <a:r>
              <a:rPr lang="en-US" b="1" dirty="0" smtClean="0">
                <a:solidFill>
                  <a:schemeClr val="accent2">
                    <a:lumMod val="50000"/>
                  </a:schemeClr>
                </a:solidFill>
              </a:rPr>
              <a:t/>
            </a:r>
            <a:br>
              <a:rPr lang="en-US" b="1" dirty="0" smtClean="0">
                <a:solidFill>
                  <a:schemeClr val="accent2">
                    <a:lumMod val="50000"/>
                  </a:schemeClr>
                </a:solidFill>
              </a:rPr>
            </a:br>
            <a:endParaRPr lang="en-US" b="1" dirty="0" smtClean="0">
              <a:solidFill>
                <a:schemeClr val="accent2">
                  <a:lumMod val="50000"/>
                </a:schemeClr>
              </a:solidFill>
            </a:endParaRPr>
          </a:p>
          <a:p>
            <a:endParaRPr lang="en-US" dirty="0"/>
          </a:p>
        </p:txBody>
      </p:sp>
      <p:sp>
        <p:nvSpPr>
          <p:cNvPr id="7" name="TextBox 6"/>
          <p:cNvSpPr txBox="1"/>
          <p:nvPr/>
        </p:nvSpPr>
        <p:spPr>
          <a:xfrm>
            <a:off x="642910" y="5357826"/>
            <a:ext cx="3786214" cy="1323439"/>
          </a:xfrm>
          <a:prstGeom prst="rect">
            <a:avLst/>
          </a:prstGeom>
          <a:noFill/>
        </p:spPr>
        <p:txBody>
          <a:bodyPr wrap="square" rtlCol="0">
            <a:spAutoFit/>
          </a:bodyPr>
          <a:lstStyle/>
          <a:p>
            <a:pPr>
              <a:buFont typeface="Arial" pitchFamily="34" charset="0"/>
              <a:buChar char="•"/>
            </a:pPr>
            <a:r>
              <a:rPr lang="en-US" dirty="0" smtClean="0">
                <a:solidFill>
                  <a:schemeClr val="accent2">
                    <a:lumMod val="50000"/>
                  </a:schemeClr>
                </a:solidFill>
              </a:rPr>
              <a:t> </a:t>
            </a:r>
            <a:r>
              <a:rPr lang="en-US" sz="2000" dirty="0" smtClean="0">
                <a:solidFill>
                  <a:schemeClr val="accent2">
                    <a:lumMod val="50000"/>
                  </a:schemeClr>
                </a:solidFill>
              </a:rPr>
              <a:t>Upper Plate and middle plate is removed and replaced by PCS</a:t>
            </a:r>
          </a:p>
          <a:p>
            <a:pPr>
              <a:buFont typeface="Arial" pitchFamily="34" charset="0"/>
              <a:buChar char="•"/>
            </a:pPr>
            <a:r>
              <a:rPr lang="en-US" sz="2000" dirty="0" smtClean="0">
                <a:solidFill>
                  <a:schemeClr val="accent2">
                    <a:lumMod val="50000"/>
                  </a:schemeClr>
                </a:solidFill>
              </a:rPr>
              <a:t>  Its total weight with avionics is 600gm as shown in fig13</a:t>
            </a:r>
            <a:endParaRPr lang="en-US" sz="2000" dirty="0">
              <a:solidFill>
                <a:schemeClr val="accent2">
                  <a:lumMod val="50000"/>
                </a:schemeClr>
              </a:solidFill>
            </a:endParaRPr>
          </a:p>
        </p:txBody>
      </p:sp>
      <p:sp>
        <p:nvSpPr>
          <p:cNvPr id="9" name="TextBox 8"/>
          <p:cNvSpPr txBox="1"/>
          <p:nvPr/>
        </p:nvSpPr>
        <p:spPr>
          <a:xfrm>
            <a:off x="928662" y="4714884"/>
            <a:ext cx="2786082" cy="369332"/>
          </a:xfrm>
          <a:prstGeom prst="rect">
            <a:avLst/>
          </a:prstGeom>
          <a:noFill/>
        </p:spPr>
        <p:txBody>
          <a:bodyPr wrap="square" rtlCol="0">
            <a:spAutoFit/>
          </a:bodyPr>
          <a:lstStyle/>
          <a:p>
            <a:r>
              <a:rPr lang="en-US" dirty="0" smtClean="0"/>
              <a:t>Fig 12 : Actual gondola</a:t>
            </a:r>
            <a:endParaRPr lang="en-US" dirty="0"/>
          </a:p>
        </p:txBody>
      </p:sp>
      <p:sp>
        <p:nvSpPr>
          <p:cNvPr id="10" name="TextBox 9"/>
          <p:cNvSpPr txBox="1"/>
          <p:nvPr/>
        </p:nvSpPr>
        <p:spPr>
          <a:xfrm>
            <a:off x="5143504" y="6286520"/>
            <a:ext cx="3571900" cy="369332"/>
          </a:xfrm>
          <a:prstGeom prst="rect">
            <a:avLst/>
          </a:prstGeom>
          <a:noFill/>
        </p:spPr>
        <p:txBody>
          <a:bodyPr wrap="square" rtlCol="0">
            <a:spAutoFit/>
          </a:bodyPr>
          <a:lstStyle/>
          <a:p>
            <a:r>
              <a:rPr lang="en-US" dirty="0" smtClean="0"/>
              <a:t>Fig 13 : Gondola with avionics parts</a:t>
            </a:r>
            <a:endParaRPr lang="en-US" dirty="0"/>
          </a:p>
        </p:txBody>
      </p:sp>
      <p:pic>
        <p:nvPicPr>
          <p:cNvPr id="12289" name="Picture 1" descr="C:\Users\Hafs\AppData\Local\Temp\Rar$DRa0.379\1.jpg"/>
          <p:cNvPicPr>
            <a:picLocks noChangeAspect="1" noChangeArrowheads="1"/>
          </p:cNvPicPr>
          <p:nvPr/>
        </p:nvPicPr>
        <p:blipFill>
          <a:blip r:embed="rId3" cstate="print"/>
          <a:srcRect l="2273" t="2222"/>
          <a:stretch>
            <a:fillRect/>
          </a:stretch>
        </p:blipFill>
        <p:spPr bwMode="auto">
          <a:xfrm>
            <a:off x="5214942" y="3000372"/>
            <a:ext cx="3071834" cy="3143272"/>
          </a:xfrm>
          <a:prstGeom prst="rect">
            <a:avLst/>
          </a:prstGeom>
          <a:noFill/>
        </p:spPr>
      </p:pic>
      <p:sp>
        <p:nvSpPr>
          <p:cNvPr id="11" name="Slide Number Placeholder 10"/>
          <p:cNvSpPr>
            <a:spLocks noGrp="1"/>
          </p:cNvSpPr>
          <p:nvPr>
            <p:ph type="sldNum" sz="quarter" idx="12"/>
          </p:nvPr>
        </p:nvSpPr>
        <p:spPr/>
        <p:txBody>
          <a:bodyPr/>
          <a:lstStyle/>
          <a:p>
            <a:fld id="{FFBB14C8-798B-4DDE-B5A5-2562D1F779A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Sliding Gondola</a:t>
            </a:r>
            <a:endParaRPr lang="en-US" b="1" dirty="0">
              <a:solidFill>
                <a:schemeClr val="accent2">
                  <a:lumMod val="50000"/>
                </a:schemeClr>
              </a:solidFill>
            </a:endParaRPr>
          </a:p>
        </p:txBody>
      </p:sp>
      <p:pic>
        <p:nvPicPr>
          <p:cNvPr id="2050" name="Picture 2" descr="C:\Users\Hafs\Desktop\Gondola Report\ppt\images\IMG_20150419_120102.jpg"/>
          <p:cNvPicPr>
            <a:picLocks noChangeAspect="1" noChangeArrowheads="1"/>
          </p:cNvPicPr>
          <p:nvPr/>
        </p:nvPicPr>
        <p:blipFill>
          <a:blip r:embed="rId2" cstate="print"/>
          <a:srcRect l="1608" t="198"/>
          <a:stretch>
            <a:fillRect/>
          </a:stretch>
        </p:blipFill>
        <p:spPr bwMode="auto">
          <a:xfrm>
            <a:off x="4429124" y="2214554"/>
            <a:ext cx="4371673" cy="2720035"/>
          </a:xfrm>
          <a:prstGeom prst="rect">
            <a:avLst/>
          </a:prstGeom>
          <a:noFill/>
        </p:spPr>
      </p:pic>
      <p:sp>
        <p:nvSpPr>
          <p:cNvPr id="5" name="TextBox 4"/>
          <p:cNvSpPr txBox="1"/>
          <p:nvPr/>
        </p:nvSpPr>
        <p:spPr>
          <a:xfrm>
            <a:off x="4857752" y="5429264"/>
            <a:ext cx="3500462" cy="369332"/>
          </a:xfrm>
          <a:prstGeom prst="rect">
            <a:avLst/>
          </a:prstGeom>
          <a:noFill/>
        </p:spPr>
        <p:txBody>
          <a:bodyPr wrap="square" rtlCol="0">
            <a:spAutoFit/>
          </a:bodyPr>
          <a:lstStyle/>
          <a:p>
            <a:r>
              <a:rPr lang="en-US" dirty="0" smtClean="0"/>
              <a:t>Fig 14 : Sliding gondola</a:t>
            </a:r>
            <a:endParaRPr lang="en-US" dirty="0"/>
          </a:p>
        </p:txBody>
      </p:sp>
      <p:sp>
        <p:nvSpPr>
          <p:cNvPr id="6" name="TextBox 5"/>
          <p:cNvSpPr txBox="1"/>
          <p:nvPr/>
        </p:nvSpPr>
        <p:spPr>
          <a:xfrm>
            <a:off x="357158" y="2071678"/>
            <a:ext cx="3786214" cy="4431983"/>
          </a:xfrm>
          <a:prstGeom prst="rect">
            <a:avLst/>
          </a:prstGeom>
          <a:noFill/>
        </p:spPr>
        <p:txBody>
          <a:bodyPr wrap="square" rtlCol="0">
            <a:spAutoFit/>
          </a:bodyPr>
          <a:lstStyle/>
          <a:p>
            <a:pPr>
              <a:buFont typeface="Arial" pitchFamily="34" charset="0"/>
              <a:buChar char="•"/>
            </a:pPr>
            <a:r>
              <a:rPr lang="en-US" sz="2200" dirty="0" smtClean="0">
                <a:solidFill>
                  <a:schemeClr val="accent2">
                    <a:lumMod val="50000"/>
                  </a:schemeClr>
                </a:solidFill>
              </a:rPr>
              <a:t>Sliding mechanism will be attached with the envelope in order to pitch up and down of an airship.</a:t>
            </a:r>
            <a:br>
              <a:rPr lang="en-US" sz="2200" dirty="0" smtClean="0">
                <a:solidFill>
                  <a:schemeClr val="accent2">
                    <a:lumMod val="50000"/>
                  </a:schemeClr>
                </a:solidFill>
              </a:rPr>
            </a:br>
            <a:endParaRPr lang="en-US" sz="2200" dirty="0" smtClean="0">
              <a:solidFill>
                <a:schemeClr val="accent2">
                  <a:lumMod val="50000"/>
                </a:schemeClr>
              </a:solidFill>
            </a:endParaRPr>
          </a:p>
          <a:p>
            <a:pPr>
              <a:buFont typeface="Arial" pitchFamily="34" charset="0"/>
              <a:buChar char="•"/>
            </a:pPr>
            <a:r>
              <a:rPr lang="en-US" sz="2200" dirty="0" smtClean="0">
                <a:solidFill>
                  <a:schemeClr val="accent2">
                    <a:lumMod val="50000"/>
                  </a:schemeClr>
                </a:solidFill>
              </a:rPr>
              <a:t> Sliding gondola is also used as payload in order to drop items likes sparkles, chocolates and cards etc.</a:t>
            </a:r>
          </a:p>
          <a:p>
            <a:r>
              <a:rPr lang="en-US" sz="2200" dirty="0" smtClean="0">
                <a:solidFill>
                  <a:schemeClr val="accent2">
                    <a:lumMod val="75000"/>
                  </a:schemeClr>
                </a:solidFill>
              </a:rPr>
              <a:t/>
            </a:r>
            <a:br>
              <a:rPr lang="en-US" sz="2200" dirty="0" smtClean="0">
                <a:solidFill>
                  <a:schemeClr val="accent2">
                    <a:lumMod val="75000"/>
                  </a:schemeClr>
                </a:solidFill>
              </a:rPr>
            </a:br>
            <a:endParaRPr lang="en-US" sz="2200" dirty="0" smtClean="0">
              <a:solidFill>
                <a:schemeClr val="accent2">
                  <a:lumMod val="75000"/>
                </a:schemeClr>
              </a:solidFill>
            </a:endParaRPr>
          </a:p>
          <a:p>
            <a:r>
              <a:rPr lang="en-US" sz="2200" dirty="0" smtClean="0">
                <a:solidFill>
                  <a:schemeClr val="accent2">
                    <a:lumMod val="50000"/>
                  </a:schemeClr>
                </a:solidFill>
              </a:rPr>
              <a:t> </a:t>
            </a:r>
          </a:p>
          <a:p>
            <a:endParaRPr lang="en-US" dirty="0"/>
          </a:p>
        </p:txBody>
      </p:sp>
      <p:sp>
        <p:nvSpPr>
          <p:cNvPr id="7" name="Slide Number Placeholder 6"/>
          <p:cNvSpPr>
            <a:spLocks noGrp="1"/>
          </p:cNvSpPr>
          <p:nvPr>
            <p:ph type="sldNum" sz="quarter" idx="12"/>
          </p:nvPr>
        </p:nvSpPr>
        <p:spPr/>
        <p:txBody>
          <a:bodyPr/>
          <a:lstStyle/>
          <a:p>
            <a:fld id="{FFBB14C8-798B-4DDE-B5A5-2562D1F779A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l"/>
            <a:r>
              <a:rPr lang="en-US" sz="4000" b="1" dirty="0" smtClean="0">
                <a:solidFill>
                  <a:schemeClr val="accent2">
                    <a:lumMod val="50000"/>
                  </a:schemeClr>
                </a:solidFill>
              </a:rPr>
              <a:t>Attachment of gondola</a:t>
            </a:r>
            <a:endParaRPr lang="en-US" sz="4000" b="1" dirty="0">
              <a:solidFill>
                <a:schemeClr val="accent2">
                  <a:lumMod val="50000"/>
                </a:schemeClr>
              </a:solidFill>
            </a:endParaRPr>
          </a:p>
        </p:txBody>
      </p:sp>
      <p:pic>
        <p:nvPicPr>
          <p:cNvPr id="14" name="Content Placeholder 13" descr="velcro strip.jpg"/>
          <p:cNvPicPr>
            <a:picLocks noGrp="1" noChangeAspect="1"/>
          </p:cNvPicPr>
          <p:nvPr>
            <p:ph idx="1"/>
          </p:nvPr>
        </p:nvPicPr>
        <p:blipFill>
          <a:blip r:embed="rId2"/>
          <a:stretch>
            <a:fillRect/>
          </a:stretch>
        </p:blipFill>
        <p:spPr>
          <a:xfrm>
            <a:off x="304800" y="1981200"/>
            <a:ext cx="3862463" cy="2410619"/>
          </a:xfrm>
        </p:spPr>
      </p:pic>
      <p:sp>
        <p:nvSpPr>
          <p:cNvPr id="5" name="Slide Number Placeholder 4"/>
          <p:cNvSpPr>
            <a:spLocks noGrp="1"/>
          </p:cNvSpPr>
          <p:nvPr>
            <p:ph type="sldNum" sz="quarter" idx="12"/>
          </p:nvPr>
        </p:nvSpPr>
        <p:spPr/>
        <p:txBody>
          <a:bodyPr/>
          <a:lstStyle/>
          <a:p>
            <a:fld id="{6ECF81E8-6DE5-4C92-89BE-5D6CD56A8BF1}" type="slidenum">
              <a:rPr lang="en-US" smtClean="0"/>
              <a:pPr/>
              <a:t>19</a:t>
            </a:fld>
            <a:endParaRPr lang="en-US" dirty="0"/>
          </a:p>
        </p:txBody>
      </p:sp>
      <p:sp>
        <p:nvSpPr>
          <p:cNvPr id="7" name="Text Placeholder 6"/>
          <p:cNvSpPr>
            <a:spLocks noGrp="1"/>
          </p:cNvSpPr>
          <p:nvPr>
            <p:ph type="subTitle" idx="4294967295"/>
          </p:nvPr>
        </p:nvSpPr>
        <p:spPr>
          <a:xfrm>
            <a:off x="0" y="1524000"/>
            <a:ext cx="3505200" cy="461963"/>
          </a:xfrm>
        </p:spPr>
        <p:txBody>
          <a:bodyPr>
            <a:normAutofit/>
          </a:bodyPr>
          <a:lstStyle/>
          <a:p>
            <a:pPr>
              <a:buNone/>
            </a:pPr>
            <a:r>
              <a:rPr lang="en-US" b="0" dirty="0" smtClean="0">
                <a:solidFill>
                  <a:schemeClr val="accent2">
                    <a:lumMod val="50000"/>
                  </a:schemeClr>
                </a:solidFill>
              </a:rPr>
              <a:t>		Velcro strip</a:t>
            </a:r>
          </a:p>
          <a:p>
            <a:endParaRPr lang="en-US" b="0" dirty="0">
              <a:solidFill>
                <a:schemeClr val="accent2">
                  <a:lumMod val="50000"/>
                </a:schemeClr>
              </a:solidFill>
            </a:endParaRPr>
          </a:p>
        </p:txBody>
      </p:sp>
      <p:sp>
        <p:nvSpPr>
          <p:cNvPr id="12" name="TextBox 11"/>
          <p:cNvSpPr txBox="1"/>
          <p:nvPr/>
        </p:nvSpPr>
        <p:spPr>
          <a:xfrm>
            <a:off x="5429256" y="1500174"/>
            <a:ext cx="2819400" cy="461665"/>
          </a:xfrm>
          <a:prstGeom prst="rect">
            <a:avLst/>
          </a:prstGeom>
          <a:noFill/>
        </p:spPr>
        <p:txBody>
          <a:bodyPr wrap="square" rtlCol="0">
            <a:spAutoFit/>
          </a:bodyPr>
          <a:lstStyle/>
          <a:p>
            <a:pPr algn="r"/>
            <a:r>
              <a:rPr lang="en-US" sz="2400" dirty="0" smtClean="0">
                <a:solidFill>
                  <a:schemeClr val="accent2">
                    <a:lumMod val="50000"/>
                  </a:schemeClr>
                </a:solidFill>
              </a:rPr>
              <a:t>Ribbon  attachment</a:t>
            </a:r>
            <a:endParaRPr lang="en-US" sz="2400" dirty="0">
              <a:solidFill>
                <a:schemeClr val="accent2">
                  <a:lumMod val="50000"/>
                </a:schemeClr>
              </a:solidFill>
            </a:endParaRPr>
          </a:p>
        </p:txBody>
      </p:sp>
      <p:pic>
        <p:nvPicPr>
          <p:cNvPr id="15" name="Picture 14" descr="master.img-018.jpg"/>
          <p:cNvPicPr>
            <a:picLocks noChangeAspect="1"/>
          </p:cNvPicPr>
          <p:nvPr/>
        </p:nvPicPr>
        <p:blipFill>
          <a:blip r:embed="rId3"/>
          <a:stretch>
            <a:fillRect/>
          </a:stretch>
        </p:blipFill>
        <p:spPr>
          <a:xfrm>
            <a:off x="5029200" y="1981200"/>
            <a:ext cx="3733800" cy="2514600"/>
          </a:xfrm>
          <a:prstGeom prst="rect">
            <a:avLst/>
          </a:prstGeom>
        </p:spPr>
      </p:pic>
      <p:sp>
        <p:nvSpPr>
          <p:cNvPr id="18" name="TextBox 17"/>
          <p:cNvSpPr txBox="1"/>
          <p:nvPr/>
        </p:nvSpPr>
        <p:spPr>
          <a:xfrm>
            <a:off x="1295400" y="5029200"/>
            <a:ext cx="2286000" cy="1323439"/>
          </a:xfrm>
          <a:prstGeom prst="rect">
            <a:avLst/>
          </a:prstGeom>
          <a:noFill/>
        </p:spPr>
        <p:txBody>
          <a:bodyPr wrap="square" rtlCol="0">
            <a:spAutoFit/>
          </a:bodyPr>
          <a:lstStyle/>
          <a:p>
            <a:pPr>
              <a:buFont typeface="Arial" pitchFamily="34" charset="0"/>
              <a:buChar char="•"/>
            </a:pPr>
            <a:r>
              <a:rPr lang="en-US" sz="2000" dirty="0" smtClean="0">
                <a:solidFill>
                  <a:schemeClr val="accent2">
                    <a:lumMod val="50000"/>
                  </a:schemeClr>
                </a:solidFill>
              </a:rPr>
              <a:t>Temporary</a:t>
            </a:r>
          </a:p>
          <a:p>
            <a:pPr>
              <a:buFont typeface="Arial" pitchFamily="34" charset="0"/>
              <a:buChar char="•"/>
            </a:pPr>
            <a:r>
              <a:rPr lang="en-US" sz="2000" dirty="0" smtClean="0">
                <a:solidFill>
                  <a:schemeClr val="accent2">
                    <a:lumMod val="50000"/>
                  </a:schemeClr>
                </a:solidFill>
              </a:rPr>
              <a:t>Removable </a:t>
            </a:r>
          </a:p>
          <a:p>
            <a:pPr>
              <a:buFont typeface="Arial" pitchFamily="34" charset="0"/>
              <a:buChar char="•"/>
            </a:pPr>
            <a:r>
              <a:rPr lang="en-US" sz="2000" dirty="0" smtClean="0">
                <a:solidFill>
                  <a:schemeClr val="accent2">
                    <a:lumMod val="50000"/>
                  </a:schemeClr>
                </a:solidFill>
              </a:rPr>
              <a:t>Light in weight</a:t>
            </a:r>
          </a:p>
          <a:p>
            <a:pPr>
              <a:buFont typeface="Arial" pitchFamily="34" charset="0"/>
              <a:buChar char="•"/>
            </a:pPr>
            <a:endParaRPr lang="en-US" sz="2000" b="1" dirty="0">
              <a:solidFill>
                <a:schemeClr val="accent2">
                  <a:lumMod val="50000"/>
                </a:schemeClr>
              </a:solidFill>
            </a:endParaRPr>
          </a:p>
        </p:txBody>
      </p:sp>
      <p:sp>
        <p:nvSpPr>
          <p:cNvPr id="19" name="TextBox 18"/>
          <p:cNvSpPr txBox="1"/>
          <p:nvPr/>
        </p:nvSpPr>
        <p:spPr>
          <a:xfrm>
            <a:off x="5486400" y="5029200"/>
            <a:ext cx="2057400" cy="1323439"/>
          </a:xfrm>
          <a:prstGeom prst="rect">
            <a:avLst/>
          </a:prstGeom>
          <a:noFill/>
        </p:spPr>
        <p:txBody>
          <a:bodyPr wrap="square" rtlCol="0">
            <a:spAutoFit/>
          </a:bodyPr>
          <a:lstStyle/>
          <a:p>
            <a:pPr>
              <a:buFont typeface="Arial" pitchFamily="34" charset="0"/>
              <a:buChar char="•"/>
            </a:pPr>
            <a:r>
              <a:rPr lang="en-US" sz="2000" dirty="0" smtClean="0">
                <a:solidFill>
                  <a:schemeClr val="accent2">
                    <a:lumMod val="50000"/>
                  </a:schemeClr>
                </a:solidFill>
              </a:rPr>
              <a:t>Temporary</a:t>
            </a:r>
          </a:p>
          <a:p>
            <a:pPr>
              <a:buFont typeface="Arial" pitchFamily="34" charset="0"/>
              <a:buChar char="•"/>
            </a:pPr>
            <a:r>
              <a:rPr lang="en-US" sz="2000" dirty="0" smtClean="0">
                <a:solidFill>
                  <a:schemeClr val="accent2">
                    <a:lumMod val="50000"/>
                  </a:schemeClr>
                </a:solidFill>
              </a:rPr>
              <a:t>Removable </a:t>
            </a:r>
          </a:p>
          <a:p>
            <a:pPr>
              <a:buFont typeface="Arial" pitchFamily="34" charset="0"/>
              <a:buChar char="•"/>
            </a:pPr>
            <a:r>
              <a:rPr lang="en-US" sz="2000" dirty="0" smtClean="0">
                <a:solidFill>
                  <a:schemeClr val="accent2">
                    <a:lumMod val="50000"/>
                  </a:schemeClr>
                </a:solidFill>
              </a:rPr>
              <a:t>Light in weight</a:t>
            </a:r>
          </a:p>
          <a:p>
            <a:endParaRPr lang="en-US" sz="2000" b="1" dirty="0">
              <a:solidFill>
                <a:schemeClr val="accent2">
                  <a:lumMod val="50000"/>
                </a:schemeClr>
              </a:solidFill>
            </a:endParaRPr>
          </a:p>
        </p:txBody>
      </p:sp>
      <p:sp>
        <p:nvSpPr>
          <p:cNvPr id="20" name="TextBox 19"/>
          <p:cNvSpPr txBox="1"/>
          <p:nvPr/>
        </p:nvSpPr>
        <p:spPr>
          <a:xfrm>
            <a:off x="609600" y="4495800"/>
            <a:ext cx="3048000" cy="584775"/>
          </a:xfrm>
          <a:prstGeom prst="rect">
            <a:avLst/>
          </a:prstGeom>
          <a:noFill/>
        </p:spPr>
        <p:txBody>
          <a:bodyPr wrap="square" rtlCol="0">
            <a:spAutoFit/>
          </a:bodyPr>
          <a:lstStyle/>
          <a:p>
            <a:r>
              <a:rPr lang="en-US" sz="1600" dirty="0" smtClean="0"/>
              <a:t>Fig 13: indoor airship </a:t>
            </a:r>
            <a:r>
              <a:rPr lang="en-US" sz="1600" baseline="30000" dirty="0" smtClean="0"/>
              <a:t>[2]</a:t>
            </a:r>
            <a:r>
              <a:rPr lang="en-US" sz="1600" dirty="0" smtClean="0"/>
              <a:t> </a:t>
            </a:r>
          </a:p>
          <a:p>
            <a:endParaRPr lang="en-US" sz="1600" dirty="0"/>
          </a:p>
        </p:txBody>
      </p:sp>
      <p:sp>
        <p:nvSpPr>
          <p:cNvPr id="21" name="TextBox 20"/>
          <p:cNvSpPr txBox="1"/>
          <p:nvPr/>
        </p:nvSpPr>
        <p:spPr>
          <a:xfrm>
            <a:off x="5105400" y="4495800"/>
            <a:ext cx="3352800" cy="584775"/>
          </a:xfrm>
          <a:prstGeom prst="rect">
            <a:avLst/>
          </a:prstGeom>
          <a:noFill/>
        </p:spPr>
        <p:txBody>
          <a:bodyPr wrap="square" rtlCol="0">
            <a:spAutoFit/>
          </a:bodyPr>
          <a:lstStyle/>
          <a:p>
            <a:r>
              <a:rPr lang="en-US" sz="1600" dirty="0" smtClean="0"/>
              <a:t>Fig 14: indoor airship </a:t>
            </a:r>
            <a:r>
              <a:rPr lang="en-US" sz="1600" baseline="30000" dirty="0" smtClean="0"/>
              <a:t>[3]</a:t>
            </a:r>
            <a:r>
              <a:rPr lang="en-US" sz="1600" dirty="0" smtClean="0"/>
              <a:t> </a:t>
            </a:r>
          </a:p>
          <a:p>
            <a:endParaRPr lang="en-US" sz="1600"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Overview</a:t>
            </a:r>
            <a:endParaRPr lang="en-US" b="1" dirty="0">
              <a:solidFill>
                <a:schemeClr val="accent2">
                  <a:lumMod val="50000"/>
                </a:schemeClr>
              </a:solidFill>
            </a:endParaRPr>
          </a:p>
        </p:txBody>
      </p:sp>
      <p:sp>
        <p:nvSpPr>
          <p:cNvPr id="8" name="Rectangle 7"/>
          <p:cNvSpPr/>
          <p:nvPr/>
        </p:nvSpPr>
        <p:spPr>
          <a:xfrm>
            <a:off x="0" y="1285860"/>
            <a:ext cx="9144000" cy="5572140"/>
          </a:xfrm>
          <a:prstGeom prst="rect">
            <a:avLst/>
          </a:prstGeom>
          <a:blipFill dpi="0" rotWithShape="1">
            <a:blip r:embed="rId2">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7158" y="1410355"/>
            <a:ext cx="6929486" cy="7286610"/>
          </a:xfrm>
          <a:prstGeom prst="rect">
            <a:avLst/>
          </a:prstGeom>
          <a:noFill/>
        </p:spPr>
        <p:txBody>
          <a:bodyPr wrap="square" rtlCol="0">
            <a:spAutoFit/>
          </a:bodyPr>
          <a:lstStyle/>
          <a:p>
            <a:pPr algn="just">
              <a:lnSpc>
                <a:spcPct val="125000"/>
              </a:lnSpc>
              <a:buFont typeface="Wingdings" pitchFamily="2" charset="2"/>
              <a:buChar char="q"/>
            </a:pPr>
            <a:r>
              <a:rPr lang="en-GB" sz="2200" dirty="0" smtClean="0">
                <a:solidFill>
                  <a:schemeClr val="accent2">
                    <a:lumMod val="50000"/>
                  </a:schemeClr>
                </a:solidFill>
                <a:latin typeface="+mj-lt"/>
                <a:cs typeface="Times New Roman" pitchFamily="18" charset="0"/>
              </a:rPr>
              <a:t>History and Introduction		</a:t>
            </a:r>
          </a:p>
          <a:p>
            <a:pPr algn="just">
              <a:lnSpc>
                <a:spcPct val="125000"/>
              </a:lnSpc>
              <a:buFont typeface="Wingdings" pitchFamily="2" charset="2"/>
              <a:buChar char="q"/>
            </a:pPr>
            <a:r>
              <a:rPr lang="en-GB" sz="2200" dirty="0" smtClean="0">
                <a:solidFill>
                  <a:schemeClr val="accent2">
                    <a:lumMod val="50000"/>
                  </a:schemeClr>
                </a:solidFill>
                <a:latin typeface="+mj-lt"/>
                <a:cs typeface="Times New Roman" pitchFamily="18" charset="0"/>
              </a:rPr>
              <a:t>Components of an airship</a:t>
            </a:r>
          </a:p>
          <a:p>
            <a:pPr algn="just">
              <a:lnSpc>
                <a:spcPct val="125000"/>
              </a:lnSpc>
              <a:buFont typeface="Wingdings" pitchFamily="2" charset="2"/>
              <a:buChar char="q"/>
            </a:pPr>
            <a:r>
              <a:rPr lang="en-GB" sz="2200" dirty="0" smtClean="0">
                <a:solidFill>
                  <a:schemeClr val="accent2">
                    <a:lumMod val="50000"/>
                  </a:schemeClr>
                </a:solidFill>
                <a:latin typeface="+mj-lt"/>
                <a:cs typeface="Times New Roman" pitchFamily="18" charset="0"/>
              </a:rPr>
              <a:t>Motivation</a:t>
            </a:r>
          </a:p>
          <a:p>
            <a:pPr algn="just">
              <a:lnSpc>
                <a:spcPct val="125000"/>
              </a:lnSpc>
              <a:buFont typeface="Wingdings" pitchFamily="2" charset="2"/>
              <a:buChar char="q"/>
            </a:pPr>
            <a:r>
              <a:rPr lang="en-GB" sz="2200" dirty="0" smtClean="0">
                <a:solidFill>
                  <a:schemeClr val="accent2">
                    <a:lumMod val="50000"/>
                  </a:schemeClr>
                </a:solidFill>
                <a:latin typeface="+mj-lt"/>
                <a:cs typeface="Times New Roman" pitchFamily="18" charset="0"/>
              </a:rPr>
              <a:t>Aim and objectives</a:t>
            </a:r>
          </a:p>
          <a:p>
            <a:pPr algn="just">
              <a:lnSpc>
                <a:spcPct val="125000"/>
              </a:lnSpc>
              <a:buFont typeface="Wingdings" pitchFamily="2" charset="2"/>
              <a:buChar char="q"/>
            </a:pPr>
            <a:r>
              <a:rPr lang="en-GB" sz="2200" dirty="0" smtClean="0">
                <a:solidFill>
                  <a:schemeClr val="accent2">
                    <a:lumMod val="50000"/>
                  </a:schemeClr>
                </a:solidFill>
                <a:latin typeface="+mj-lt"/>
                <a:cs typeface="Times New Roman" pitchFamily="18" charset="0"/>
              </a:rPr>
              <a:t>Literature Review</a:t>
            </a:r>
          </a:p>
          <a:p>
            <a:pPr algn="just">
              <a:lnSpc>
                <a:spcPct val="125000"/>
              </a:lnSpc>
              <a:buFont typeface="Wingdings" pitchFamily="2" charset="2"/>
              <a:buChar char="q"/>
            </a:pPr>
            <a:r>
              <a:rPr lang="en-GB" sz="2200" dirty="0" smtClean="0">
                <a:solidFill>
                  <a:schemeClr val="accent2">
                    <a:lumMod val="50000"/>
                  </a:schemeClr>
                </a:solidFill>
                <a:latin typeface="+mj-lt"/>
                <a:cs typeface="Times New Roman" pitchFamily="18" charset="0"/>
              </a:rPr>
              <a:t>Problem definition</a:t>
            </a:r>
          </a:p>
          <a:p>
            <a:pPr algn="just">
              <a:lnSpc>
                <a:spcPct val="125000"/>
              </a:lnSpc>
              <a:buFont typeface="Wingdings" pitchFamily="2" charset="2"/>
              <a:buChar char="q"/>
            </a:pPr>
            <a:r>
              <a:rPr lang="en-GB" sz="2200" dirty="0" smtClean="0">
                <a:solidFill>
                  <a:schemeClr val="accent2">
                    <a:lumMod val="50000"/>
                  </a:schemeClr>
                </a:solidFill>
                <a:latin typeface="+mj-lt"/>
                <a:cs typeface="Times New Roman" pitchFamily="18" charset="0"/>
              </a:rPr>
              <a:t>Gondola</a:t>
            </a:r>
          </a:p>
          <a:p>
            <a:pPr algn="just">
              <a:lnSpc>
                <a:spcPct val="125000"/>
              </a:lnSpc>
              <a:buFont typeface="Wingdings" pitchFamily="2" charset="2"/>
              <a:buChar char="q"/>
            </a:pPr>
            <a:r>
              <a:rPr lang="en-US" sz="2200" dirty="0" smtClean="0">
                <a:solidFill>
                  <a:schemeClr val="accent2">
                    <a:lumMod val="50000"/>
                  </a:schemeClr>
                </a:solidFill>
                <a:latin typeface="+mj-lt"/>
                <a:cs typeface="Times New Roman" pitchFamily="18" charset="0"/>
              </a:rPr>
              <a:t>Nose battens</a:t>
            </a:r>
          </a:p>
          <a:p>
            <a:pPr algn="just">
              <a:lnSpc>
                <a:spcPct val="125000"/>
              </a:lnSpc>
              <a:buFont typeface="Wingdings" pitchFamily="2" charset="2"/>
              <a:buChar char="q"/>
            </a:pPr>
            <a:r>
              <a:rPr lang="en-GB" sz="2200" dirty="0" smtClean="0">
                <a:solidFill>
                  <a:schemeClr val="accent2">
                    <a:lumMod val="50000"/>
                  </a:schemeClr>
                </a:solidFill>
                <a:latin typeface="+mj-lt"/>
                <a:cs typeface="Times New Roman" pitchFamily="18" charset="0"/>
              </a:rPr>
              <a:t>Mooring Mast</a:t>
            </a:r>
          </a:p>
          <a:p>
            <a:pPr algn="just">
              <a:lnSpc>
                <a:spcPct val="125000"/>
              </a:lnSpc>
              <a:buFont typeface="Wingdings" pitchFamily="2" charset="2"/>
              <a:buChar char="q"/>
            </a:pPr>
            <a:r>
              <a:rPr lang="en-GB" sz="2200" dirty="0" smtClean="0">
                <a:solidFill>
                  <a:schemeClr val="accent2">
                    <a:lumMod val="50000"/>
                  </a:schemeClr>
                </a:solidFill>
                <a:latin typeface="+mj-lt"/>
                <a:cs typeface="Times New Roman" pitchFamily="18" charset="0"/>
              </a:rPr>
              <a:t>Result</a:t>
            </a:r>
          </a:p>
          <a:p>
            <a:pPr>
              <a:lnSpc>
                <a:spcPct val="125000"/>
              </a:lnSpc>
              <a:buFont typeface="Wingdings" pitchFamily="2" charset="2"/>
              <a:buChar char="q"/>
            </a:pPr>
            <a:r>
              <a:rPr lang="en-US" sz="2200" dirty="0" smtClean="0">
                <a:solidFill>
                  <a:schemeClr val="accent2">
                    <a:lumMod val="50000"/>
                  </a:schemeClr>
                </a:solidFill>
                <a:latin typeface="+mj-lt"/>
                <a:cs typeface="Times New Roman" pitchFamily="18" charset="0"/>
              </a:rPr>
              <a:t>Flight Testing</a:t>
            </a:r>
          </a:p>
          <a:p>
            <a:pPr>
              <a:lnSpc>
                <a:spcPct val="125000"/>
              </a:lnSpc>
              <a:buFont typeface="Wingdings" pitchFamily="2" charset="2"/>
              <a:buChar char="q"/>
            </a:pPr>
            <a:r>
              <a:rPr lang="en-US" sz="2200" dirty="0" smtClean="0">
                <a:solidFill>
                  <a:schemeClr val="accent2">
                    <a:lumMod val="50000"/>
                  </a:schemeClr>
                </a:solidFill>
                <a:latin typeface="+mj-lt"/>
                <a:cs typeface="Times New Roman" pitchFamily="18" charset="0"/>
              </a:rPr>
              <a:t>Conclusion</a:t>
            </a:r>
          </a:p>
          <a:p>
            <a:pPr>
              <a:lnSpc>
                <a:spcPct val="125000"/>
              </a:lnSpc>
              <a:buFont typeface="Wingdings" pitchFamily="2" charset="2"/>
              <a:buChar char="q"/>
            </a:pPr>
            <a:r>
              <a:rPr lang="en-US" sz="2200" dirty="0" smtClean="0">
                <a:solidFill>
                  <a:schemeClr val="accent2">
                    <a:lumMod val="50000"/>
                  </a:schemeClr>
                </a:solidFill>
                <a:latin typeface="+mj-lt"/>
                <a:cs typeface="Times New Roman" pitchFamily="18" charset="0"/>
              </a:rPr>
              <a:t>References</a:t>
            </a:r>
          </a:p>
          <a:p>
            <a:pPr algn="just">
              <a:lnSpc>
                <a:spcPct val="125000"/>
              </a:lnSpc>
              <a:buFont typeface="Wingdings" pitchFamily="2" charset="2"/>
              <a:buChar char="q"/>
            </a:pPr>
            <a:endParaRPr lang="en-GB" sz="2200" dirty="0" smtClean="0">
              <a:solidFill>
                <a:schemeClr val="accent2">
                  <a:lumMod val="50000"/>
                </a:schemeClr>
              </a:solidFill>
              <a:latin typeface="+mj-lt"/>
              <a:cs typeface="Times New Roman" pitchFamily="18" charset="0"/>
            </a:endParaRPr>
          </a:p>
          <a:p>
            <a:pPr algn="just">
              <a:lnSpc>
                <a:spcPct val="125000"/>
              </a:lnSpc>
              <a:buFont typeface="Wingdings" pitchFamily="2" charset="2"/>
              <a:buChar char="q"/>
            </a:pPr>
            <a:endParaRPr lang="en-GB" sz="2200" dirty="0" smtClean="0">
              <a:solidFill>
                <a:schemeClr val="accent2">
                  <a:lumMod val="50000"/>
                </a:schemeClr>
              </a:solidFill>
              <a:latin typeface="+mj-lt"/>
              <a:cs typeface="Times New Roman" pitchFamily="18" charset="0"/>
            </a:endParaRPr>
          </a:p>
          <a:p>
            <a:pPr algn="just">
              <a:lnSpc>
                <a:spcPct val="125000"/>
              </a:lnSpc>
              <a:buFont typeface="Wingdings" pitchFamily="2" charset="2"/>
              <a:buChar char="q"/>
            </a:pPr>
            <a:endParaRPr lang="en-GB" sz="2200" dirty="0" smtClean="0">
              <a:solidFill>
                <a:schemeClr val="accent2">
                  <a:lumMod val="50000"/>
                </a:schemeClr>
              </a:solidFill>
              <a:latin typeface="+mj-lt"/>
              <a:cs typeface="Times New Roman" pitchFamily="18" charset="0"/>
            </a:endParaRPr>
          </a:p>
          <a:p>
            <a:pPr>
              <a:lnSpc>
                <a:spcPct val="125000"/>
              </a:lnSpc>
            </a:pPr>
            <a:endParaRPr lang="en-US" sz="2200" dirty="0">
              <a:latin typeface="+mj-lt"/>
            </a:endParaRPr>
          </a:p>
        </p:txBody>
      </p:sp>
      <p:sp>
        <p:nvSpPr>
          <p:cNvPr id="5" name="Slide Number Placeholder 4"/>
          <p:cNvSpPr>
            <a:spLocks noGrp="1"/>
          </p:cNvSpPr>
          <p:nvPr>
            <p:ph type="sldNum" sz="quarter" idx="12"/>
          </p:nvPr>
        </p:nvSpPr>
        <p:spPr/>
        <p:txBody>
          <a:bodyPr/>
          <a:lstStyle/>
          <a:p>
            <a:fld id="{FFBB14C8-798B-4DDE-B5A5-2562D1F779A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Attachment of gondola</a:t>
            </a:r>
            <a:endParaRPr lang="en-US" dirty="0"/>
          </a:p>
        </p:txBody>
      </p:sp>
      <p:pic>
        <p:nvPicPr>
          <p:cNvPr id="4" name="Picture 2" descr="C:\Users\Faisal\Desktop\2.png"/>
          <p:cNvPicPr>
            <a:picLocks noChangeAspect="1" noChangeArrowheads="1"/>
          </p:cNvPicPr>
          <p:nvPr/>
        </p:nvPicPr>
        <p:blipFill>
          <a:blip r:embed="rId2" cstate="print"/>
          <a:srcRect b="10251"/>
          <a:stretch>
            <a:fillRect/>
          </a:stretch>
        </p:blipFill>
        <p:spPr bwMode="auto">
          <a:xfrm>
            <a:off x="4572000" y="1142984"/>
            <a:ext cx="4003730" cy="4799454"/>
          </a:xfrm>
          <a:prstGeom prst="rect">
            <a:avLst/>
          </a:prstGeom>
          <a:noFill/>
        </p:spPr>
      </p:pic>
      <p:sp>
        <p:nvSpPr>
          <p:cNvPr id="6" name="TextBox 5"/>
          <p:cNvSpPr txBox="1"/>
          <p:nvPr/>
        </p:nvSpPr>
        <p:spPr>
          <a:xfrm>
            <a:off x="4857752" y="6143644"/>
            <a:ext cx="3643338" cy="369332"/>
          </a:xfrm>
          <a:prstGeom prst="rect">
            <a:avLst/>
          </a:prstGeom>
          <a:noFill/>
        </p:spPr>
        <p:txBody>
          <a:bodyPr wrap="square" rtlCol="0">
            <a:spAutoFit/>
          </a:bodyPr>
          <a:lstStyle/>
          <a:p>
            <a:r>
              <a:rPr lang="en-US" dirty="0" smtClean="0"/>
              <a:t>Fig15 : Fixed attachment</a:t>
            </a:r>
            <a:endParaRPr lang="en-US" dirty="0"/>
          </a:p>
        </p:txBody>
      </p:sp>
      <p:sp>
        <p:nvSpPr>
          <p:cNvPr id="7" name="TextBox 6"/>
          <p:cNvSpPr txBox="1"/>
          <p:nvPr/>
        </p:nvSpPr>
        <p:spPr>
          <a:xfrm>
            <a:off x="357158" y="1643050"/>
            <a:ext cx="3929090" cy="3139321"/>
          </a:xfrm>
          <a:prstGeom prst="rect">
            <a:avLst/>
          </a:prstGeom>
          <a:noFill/>
        </p:spPr>
        <p:txBody>
          <a:bodyPr wrap="square" rtlCol="0">
            <a:spAutoFit/>
          </a:bodyPr>
          <a:lstStyle/>
          <a:p>
            <a:pPr algn="just"/>
            <a:r>
              <a:rPr lang="en-US" sz="2200" dirty="0" smtClean="0">
                <a:solidFill>
                  <a:schemeClr val="accent2">
                    <a:lumMod val="50000"/>
                  </a:schemeClr>
                </a:solidFill>
              </a:rPr>
              <a:t>Gondola will be attached on the wood part that will be fixed</a:t>
            </a:r>
          </a:p>
          <a:p>
            <a:pPr algn="just">
              <a:buNone/>
            </a:pPr>
            <a:r>
              <a:rPr lang="en-US" sz="2200" dirty="0" smtClean="0">
                <a:solidFill>
                  <a:schemeClr val="accent2">
                    <a:lumMod val="50000"/>
                  </a:schemeClr>
                </a:solidFill>
              </a:rPr>
              <a:t>with envelope through </a:t>
            </a:r>
          </a:p>
          <a:p>
            <a:pPr algn="just">
              <a:buNone/>
            </a:pPr>
            <a:r>
              <a:rPr lang="en-US" sz="2200" dirty="0" smtClean="0">
                <a:solidFill>
                  <a:schemeClr val="accent2">
                    <a:lumMod val="50000"/>
                  </a:schemeClr>
                </a:solidFill>
              </a:rPr>
              <a:t>patches. </a:t>
            </a:r>
          </a:p>
          <a:p>
            <a:pPr algn="just">
              <a:buFont typeface="Arial" pitchFamily="34" charset="0"/>
              <a:buChar char="•"/>
            </a:pPr>
            <a:r>
              <a:rPr lang="en-US" sz="2200" dirty="0" smtClean="0">
                <a:solidFill>
                  <a:schemeClr val="accent2">
                    <a:lumMod val="50000"/>
                  </a:schemeClr>
                </a:solidFill>
              </a:rPr>
              <a:t> Permanent</a:t>
            </a:r>
          </a:p>
          <a:p>
            <a:pPr algn="just">
              <a:buFont typeface="Arial" pitchFamily="34" charset="0"/>
              <a:buChar char="•"/>
            </a:pPr>
            <a:r>
              <a:rPr lang="en-US" sz="2200" dirty="0" smtClean="0">
                <a:solidFill>
                  <a:schemeClr val="accent2">
                    <a:lumMod val="50000"/>
                  </a:schemeClr>
                </a:solidFill>
              </a:rPr>
              <a:t> Rigid support</a:t>
            </a:r>
          </a:p>
          <a:p>
            <a:pPr algn="just">
              <a:buFont typeface="Arial" pitchFamily="34" charset="0"/>
              <a:buChar char="•"/>
            </a:pPr>
            <a:r>
              <a:rPr lang="en-US" sz="2200" dirty="0" smtClean="0">
                <a:solidFill>
                  <a:schemeClr val="accent2">
                    <a:lumMod val="50000"/>
                  </a:schemeClr>
                </a:solidFill>
              </a:rPr>
              <a:t> Strong </a:t>
            </a:r>
          </a:p>
          <a:p>
            <a:pPr algn="just"/>
            <a:endParaRPr lang="en-US" sz="2200" dirty="0" smtClean="0"/>
          </a:p>
          <a:p>
            <a:endParaRPr lang="en-US" sz="2200" dirty="0"/>
          </a:p>
        </p:txBody>
      </p:sp>
      <p:sp>
        <p:nvSpPr>
          <p:cNvPr id="8" name="Slide Number Placeholder 7"/>
          <p:cNvSpPr>
            <a:spLocks noGrp="1"/>
          </p:cNvSpPr>
          <p:nvPr>
            <p:ph type="sldNum" sz="quarter" idx="12"/>
          </p:nvPr>
        </p:nvSpPr>
        <p:spPr/>
        <p:txBody>
          <a:bodyPr/>
          <a:lstStyle/>
          <a:p>
            <a:fld id="{FFBB14C8-798B-4DDE-B5A5-2562D1F779A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Avionics</a:t>
            </a:r>
            <a:endParaRPr lang="en-US" b="1" dirty="0">
              <a:solidFill>
                <a:schemeClr val="accent2">
                  <a:lumMod val="50000"/>
                </a:schemeClr>
              </a:solidFill>
            </a:endParaRPr>
          </a:p>
        </p:txBody>
      </p:sp>
      <p:pic>
        <p:nvPicPr>
          <p:cNvPr id="4" name="Picture 3" descr="2R1288T.jpg"/>
          <p:cNvPicPr>
            <a:picLocks noChangeAspect="1"/>
          </p:cNvPicPr>
          <p:nvPr/>
        </p:nvPicPr>
        <p:blipFill>
          <a:blip r:embed="rId2" cstate="print"/>
          <a:stretch>
            <a:fillRect/>
          </a:stretch>
        </p:blipFill>
        <p:spPr>
          <a:xfrm>
            <a:off x="2357422" y="3786190"/>
            <a:ext cx="4071966" cy="2362200"/>
          </a:xfrm>
          <a:prstGeom prst="rect">
            <a:avLst/>
          </a:prstGeom>
        </p:spPr>
      </p:pic>
      <p:sp>
        <p:nvSpPr>
          <p:cNvPr id="5" name="TextBox 4"/>
          <p:cNvSpPr txBox="1"/>
          <p:nvPr/>
        </p:nvSpPr>
        <p:spPr>
          <a:xfrm>
            <a:off x="3000364" y="6215082"/>
            <a:ext cx="3071834" cy="369332"/>
          </a:xfrm>
          <a:prstGeom prst="rect">
            <a:avLst/>
          </a:prstGeom>
          <a:noFill/>
        </p:spPr>
        <p:txBody>
          <a:bodyPr wrap="square" rtlCol="0">
            <a:spAutoFit/>
          </a:bodyPr>
          <a:lstStyle/>
          <a:p>
            <a:r>
              <a:rPr lang="en-US" dirty="0" smtClean="0"/>
              <a:t>Fig 16: Avionic of airship </a:t>
            </a:r>
            <a:r>
              <a:rPr lang="en-US" baseline="30000" dirty="0" smtClean="0"/>
              <a:t>[4]</a:t>
            </a:r>
            <a:r>
              <a:rPr lang="en-US" dirty="0" smtClean="0"/>
              <a:t> </a:t>
            </a:r>
          </a:p>
        </p:txBody>
      </p:sp>
      <p:sp>
        <p:nvSpPr>
          <p:cNvPr id="6" name="TextBox 5"/>
          <p:cNvSpPr txBox="1"/>
          <p:nvPr/>
        </p:nvSpPr>
        <p:spPr>
          <a:xfrm>
            <a:off x="571472" y="1643050"/>
            <a:ext cx="8286808" cy="1938992"/>
          </a:xfrm>
          <a:prstGeom prst="rect">
            <a:avLst/>
          </a:prstGeom>
          <a:noFill/>
        </p:spPr>
        <p:txBody>
          <a:bodyPr wrap="square" rtlCol="0">
            <a:spAutoFit/>
          </a:bodyPr>
          <a:lstStyle/>
          <a:p>
            <a:pPr>
              <a:buFont typeface="Arial" pitchFamily="34" charset="0"/>
              <a:buChar char="•"/>
            </a:pPr>
            <a:r>
              <a:rPr lang="en-US" sz="2400" dirty="0" smtClean="0"/>
              <a:t> </a:t>
            </a:r>
            <a:r>
              <a:rPr lang="en-US" sz="2400" dirty="0" smtClean="0">
                <a:solidFill>
                  <a:schemeClr val="accent2">
                    <a:lumMod val="50000"/>
                  </a:schemeClr>
                </a:solidFill>
              </a:rPr>
              <a:t>Avionics system includes communications, navigation, the display and management of multiple systems</a:t>
            </a:r>
            <a:r>
              <a:rPr lang="en-US" sz="2400" dirty="0" smtClean="0"/>
              <a:t> </a:t>
            </a:r>
            <a:r>
              <a:rPr lang="en-US" sz="2400" dirty="0" smtClean="0">
                <a:solidFill>
                  <a:schemeClr val="accent2">
                    <a:lumMod val="50000"/>
                  </a:schemeClr>
                </a:solidFill>
              </a:rPr>
              <a:t>etc.</a:t>
            </a:r>
            <a:br>
              <a:rPr lang="en-US" sz="2400" dirty="0" smtClean="0">
                <a:solidFill>
                  <a:schemeClr val="accent2">
                    <a:lumMod val="50000"/>
                  </a:schemeClr>
                </a:solidFill>
              </a:rPr>
            </a:br>
            <a:endParaRPr lang="en-US" sz="2400" dirty="0" smtClean="0">
              <a:solidFill>
                <a:schemeClr val="accent2">
                  <a:lumMod val="50000"/>
                </a:schemeClr>
              </a:solidFill>
            </a:endParaRPr>
          </a:p>
          <a:p>
            <a:pPr>
              <a:buFont typeface="Arial" pitchFamily="34" charset="0"/>
              <a:buChar char="•"/>
            </a:pPr>
            <a:r>
              <a:rPr lang="en-US" sz="2400" dirty="0" smtClean="0">
                <a:solidFill>
                  <a:schemeClr val="accent2">
                    <a:lumMod val="50000"/>
                  </a:schemeClr>
                </a:solidFill>
              </a:rPr>
              <a:t> In indoor airship this will consists of battery, remote controls and motors.</a:t>
            </a:r>
          </a:p>
        </p:txBody>
      </p:sp>
      <p:sp>
        <p:nvSpPr>
          <p:cNvPr id="7" name="Slide Number Placeholder 6"/>
          <p:cNvSpPr>
            <a:spLocks noGrp="1"/>
          </p:cNvSpPr>
          <p:nvPr>
            <p:ph type="sldNum" sz="quarter" idx="12"/>
          </p:nvPr>
        </p:nvSpPr>
        <p:spPr/>
        <p:txBody>
          <a:bodyPr/>
          <a:lstStyle/>
          <a:p>
            <a:fld id="{FFBB14C8-798B-4DDE-B5A5-2562D1F779AE}"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2071702"/>
          </a:xfrm>
        </p:spPr>
        <p:txBody>
          <a:bodyPr>
            <a:normAutofit/>
          </a:bodyPr>
          <a:lstStyle/>
          <a:p>
            <a:r>
              <a:rPr lang="en-US" b="1" dirty="0" smtClean="0">
                <a:solidFill>
                  <a:schemeClr val="accent2">
                    <a:lumMod val="50000"/>
                  </a:schemeClr>
                </a:solidFill>
              </a:rPr>
              <a:t>Selection Of Motor</a:t>
            </a:r>
            <a:br>
              <a:rPr lang="en-US" b="1" dirty="0" smtClean="0">
                <a:solidFill>
                  <a:schemeClr val="accent2">
                    <a:lumMod val="50000"/>
                  </a:schemeClr>
                </a:solidFill>
              </a:rPr>
            </a:br>
            <a:r>
              <a:rPr lang="en-US" b="1" dirty="0" smtClean="0">
                <a:solidFill>
                  <a:schemeClr val="accent2">
                    <a:lumMod val="50000"/>
                  </a:schemeClr>
                </a:solidFill>
              </a:rPr>
              <a:t/>
            </a:r>
            <a:br>
              <a:rPr lang="en-US" b="1" dirty="0" smtClean="0">
                <a:solidFill>
                  <a:schemeClr val="accent2">
                    <a:lumMod val="50000"/>
                  </a:schemeClr>
                </a:solidFill>
              </a:rPr>
            </a:br>
            <a:r>
              <a:rPr lang="en-US" sz="2200" b="1" dirty="0" smtClean="0">
                <a:solidFill>
                  <a:schemeClr val="accent2">
                    <a:lumMod val="50000"/>
                  </a:schemeClr>
                </a:solidFill>
              </a:rPr>
              <a:t>Thrust motor is selected on the basis of drag experienced by the airship hull</a:t>
            </a:r>
            <a:endParaRPr lang="en-US" sz="2200" b="1" dirty="0">
              <a:solidFill>
                <a:schemeClr val="accent2">
                  <a:lumMod val="50000"/>
                </a:schemeClr>
              </a:solidFill>
            </a:endParaRPr>
          </a:p>
        </p:txBody>
      </p:sp>
      <p:sp>
        <p:nvSpPr>
          <p:cNvPr id="8" name="Content Placeholder 7"/>
          <p:cNvSpPr>
            <a:spLocks noGrp="1"/>
          </p:cNvSpPr>
          <p:nvPr>
            <p:ph idx="1"/>
          </p:nvPr>
        </p:nvSpPr>
        <p:spPr>
          <a:xfrm>
            <a:off x="457200" y="2332037"/>
            <a:ext cx="8229600" cy="4525963"/>
          </a:xfrm>
        </p:spPr>
        <p:txBody>
          <a:bodyPr/>
          <a:lstStyle/>
          <a:p>
            <a:endParaRPr lang="en-IN" dirty="0" smtClean="0">
              <a:solidFill>
                <a:schemeClr val="accent2">
                  <a:lumMod val="50000"/>
                </a:schemeClr>
              </a:solidFill>
            </a:endParaRPr>
          </a:p>
          <a:p>
            <a:endParaRPr lang="en-US" dirty="0">
              <a:solidFill>
                <a:schemeClr val="accent2">
                  <a:lumMod val="50000"/>
                </a:schemeClr>
              </a:solidFill>
            </a:endParaRPr>
          </a:p>
        </p:txBody>
      </p:sp>
      <p:sp>
        <p:nvSpPr>
          <p:cNvPr id="48134" name="Rectangle 6"/>
          <p:cNvSpPr>
            <a:spLocks noChangeArrowheads="1"/>
          </p:cNvSpPr>
          <p:nvPr/>
        </p:nvSpPr>
        <p:spPr bwMode="auto">
          <a:xfrm>
            <a:off x="0" y="73183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33"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2976" y="2517763"/>
            <a:ext cx="4918136" cy="785818"/>
          </a:xfrm>
          <a:prstGeom prst="rect">
            <a:avLst/>
          </a:prstGeom>
          <a:noFill/>
        </p:spPr>
      </p:pic>
      <p:sp>
        <p:nvSpPr>
          <p:cNvPr id="48136" name="Rectangle 8"/>
          <p:cNvSpPr>
            <a:spLocks noChangeArrowheads="1"/>
          </p:cNvSpPr>
          <p:nvPr/>
        </p:nvSpPr>
        <p:spPr bwMode="auto">
          <a:xfrm>
            <a:off x="0" y="73183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3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14414" y="3446457"/>
            <a:ext cx="898078" cy="571504"/>
          </a:xfrm>
          <a:prstGeom prst="rect">
            <a:avLst/>
          </a:prstGeom>
          <a:noFill/>
        </p:spPr>
      </p:pic>
      <p:sp>
        <p:nvSpPr>
          <p:cNvPr id="48138" name="Rectangle 10"/>
          <p:cNvSpPr>
            <a:spLocks noChangeArrowheads="1"/>
          </p:cNvSpPr>
          <p:nvPr/>
        </p:nvSpPr>
        <p:spPr bwMode="auto">
          <a:xfrm>
            <a:off x="0" y="731837"/>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37"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00298" y="3446457"/>
            <a:ext cx="1785950" cy="483415"/>
          </a:xfrm>
          <a:prstGeom prst="rect">
            <a:avLst/>
          </a:prstGeom>
          <a:noFill/>
        </p:spPr>
      </p:pic>
      <p:sp>
        <p:nvSpPr>
          <p:cNvPr id="48139" name="Rectangle 11"/>
          <p:cNvSpPr>
            <a:spLocks noChangeArrowheads="1"/>
          </p:cNvSpPr>
          <p:nvPr/>
        </p:nvSpPr>
        <p:spPr bwMode="auto">
          <a:xfrm>
            <a:off x="0" y="1531937"/>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886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44" name="Rectangle 16"/>
          <p:cNvSpPr>
            <a:spLocks noChangeArrowheads="1"/>
          </p:cNvSpPr>
          <p:nvPr/>
        </p:nvSpPr>
        <p:spPr bwMode="auto">
          <a:xfrm>
            <a:off x="0" y="731837"/>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43"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0628" y="3517895"/>
            <a:ext cx="1955150" cy="285752"/>
          </a:xfrm>
          <a:prstGeom prst="rect">
            <a:avLst/>
          </a:prstGeom>
          <a:noFill/>
        </p:spPr>
      </p:pic>
      <p:sp>
        <p:nvSpPr>
          <p:cNvPr id="48146" name="Rectangle 18"/>
          <p:cNvSpPr>
            <a:spLocks noChangeArrowheads="1"/>
          </p:cNvSpPr>
          <p:nvPr/>
        </p:nvSpPr>
        <p:spPr bwMode="auto">
          <a:xfrm>
            <a:off x="0" y="731837"/>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45" name="Picture 1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071538" y="4089399"/>
            <a:ext cx="5923274" cy="642942"/>
          </a:xfrm>
          <a:prstGeom prst="rect">
            <a:avLst/>
          </a:prstGeom>
          <a:noFill/>
        </p:spPr>
      </p:pic>
      <p:sp>
        <p:nvSpPr>
          <p:cNvPr id="48148" name="Rectangle 20"/>
          <p:cNvSpPr>
            <a:spLocks noChangeArrowheads="1"/>
          </p:cNvSpPr>
          <p:nvPr/>
        </p:nvSpPr>
        <p:spPr bwMode="auto">
          <a:xfrm>
            <a:off x="0" y="73183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47" name="Picture 1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286645" y="4375151"/>
            <a:ext cx="1285884" cy="299043"/>
          </a:xfrm>
          <a:prstGeom prst="rect">
            <a:avLst/>
          </a:prstGeom>
          <a:noFill/>
        </p:spPr>
      </p:pic>
      <p:sp>
        <p:nvSpPr>
          <p:cNvPr id="48150" name="Rectangle 22"/>
          <p:cNvSpPr>
            <a:spLocks noChangeArrowheads="1"/>
          </p:cNvSpPr>
          <p:nvPr/>
        </p:nvSpPr>
        <p:spPr bwMode="auto">
          <a:xfrm>
            <a:off x="0" y="73183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49" name="Picture 2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285851" y="5160969"/>
            <a:ext cx="2214579" cy="587541"/>
          </a:xfrm>
          <a:prstGeom prst="rect">
            <a:avLst/>
          </a:prstGeom>
          <a:noFill/>
        </p:spPr>
      </p:pic>
      <p:sp>
        <p:nvSpPr>
          <p:cNvPr id="48152" name="Rectangle 24"/>
          <p:cNvSpPr>
            <a:spLocks noChangeArrowheads="1"/>
          </p:cNvSpPr>
          <p:nvPr/>
        </p:nvSpPr>
        <p:spPr bwMode="auto">
          <a:xfrm>
            <a:off x="0" y="73183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51" name="Picture 2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643305" y="5232407"/>
            <a:ext cx="3333773" cy="500066"/>
          </a:xfrm>
          <a:prstGeom prst="rect">
            <a:avLst/>
          </a:prstGeom>
          <a:noFill/>
        </p:spPr>
      </p:pic>
      <p:sp>
        <p:nvSpPr>
          <p:cNvPr id="48154" name="Rectangle 26"/>
          <p:cNvSpPr>
            <a:spLocks noChangeArrowheads="1"/>
          </p:cNvSpPr>
          <p:nvPr/>
        </p:nvSpPr>
        <p:spPr bwMode="auto">
          <a:xfrm>
            <a:off x="0" y="731837"/>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5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56" name="Picture 28"/>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643307" y="6000768"/>
            <a:ext cx="1000131" cy="328401"/>
          </a:xfrm>
          <a:prstGeom prst="rect">
            <a:avLst/>
          </a:prstGeom>
          <a:noFill/>
        </p:spPr>
      </p:pic>
      <p:sp>
        <p:nvSpPr>
          <p:cNvPr id="48158" name="Rectangle 30"/>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Slide Number Placeholder 34"/>
          <p:cNvSpPr>
            <a:spLocks noGrp="1"/>
          </p:cNvSpPr>
          <p:nvPr>
            <p:ph type="sldNum" sz="quarter" idx="12"/>
          </p:nvPr>
        </p:nvSpPr>
        <p:spPr/>
        <p:txBody>
          <a:bodyPr/>
          <a:lstStyle/>
          <a:p>
            <a:fld id="{FFBB14C8-798B-4DDE-B5A5-2562D1F779A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Avionics</a:t>
            </a:r>
            <a:endParaRPr lang="en-US" dirty="0"/>
          </a:p>
        </p:txBody>
      </p:sp>
      <p:graphicFrame>
        <p:nvGraphicFramePr>
          <p:cNvPr id="4" name="Content Placeholder 4"/>
          <p:cNvGraphicFramePr>
            <a:graphicFrameLocks/>
          </p:cNvGraphicFramePr>
          <p:nvPr/>
        </p:nvGraphicFramePr>
        <p:xfrm>
          <a:off x="500034" y="1428736"/>
          <a:ext cx="8229599" cy="4373880"/>
        </p:xfrm>
        <a:graphic>
          <a:graphicData uri="http://schemas.openxmlformats.org/drawingml/2006/table">
            <a:tbl>
              <a:tblPr firstRow="1" bandRow="1">
                <a:tableStyleId>{5940675A-B579-460E-94D1-54222C63F5DA}</a:tableStyleId>
              </a:tblPr>
              <a:tblGrid>
                <a:gridCol w="2209800"/>
                <a:gridCol w="2743200"/>
                <a:gridCol w="3276599"/>
              </a:tblGrid>
              <a:tr h="463707">
                <a:tc>
                  <a:txBody>
                    <a:bodyPr/>
                    <a:lstStyle/>
                    <a:p>
                      <a:pPr algn="ctr"/>
                      <a:r>
                        <a:rPr lang="en-US" b="1" dirty="0" smtClean="0">
                          <a:solidFill>
                            <a:schemeClr val="accent2">
                              <a:lumMod val="50000"/>
                            </a:schemeClr>
                          </a:solidFill>
                        </a:rPr>
                        <a:t>Parameter</a:t>
                      </a:r>
                      <a:endParaRPr lang="en-US" b="1" dirty="0">
                        <a:solidFill>
                          <a:schemeClr val="accent2">
                            <a:lumMod val="50000"/>
                          </a:schemeClr>
                        </a:solidFill>
                      </a:endParaRPr>
                    </a:p>
                  </a:txBody>
                  <a:tcPr marL="85874" marR="85874"/>
                </a:tc>
                <a:tc>
                  <a:txBody>
                    <a:bodyPr/>
                    <a:lstStyle/>
                    <a:p>
                      <a:pPr algn="ctr"/>
                      <a:r>
                        <a:rPr lang="en-US" b="1" baseline="0" dirty="0" smtClean="0">
                          <a:solidFill>
                            <a:schemeClr val="accent2">
                              <a:lumMod val="50000"/>
                            </a:schemeClr>
                          </a:solidFill>
                        </a:rPr>
                        <a:t>Main motor </a:t>
                      </a:r>
                      <a:endParaRPr lang="en-US" b="1" dirty="0">
                        <a:solidFill>
                          <a:schemeClr val="accent2">
                            <a:lumMod val="50000"/>
                          </a:schemeClr>
                        </a:solidFill>
                      </a:endParaRPr>
                    </a:p>
                  </a:txBody>
                  <a:tcPr marL="85874" marR="85874"/>
                </a:tc>
                <a:tc>
                  <a:txBody>
                    <a:bodyPr/>
                    <a:lstStyle/>
                    <a:p>
                      <a:pPr algn="ctr"/>
                      <a:r>
                        <a:rPr lang="en-US" b="1" dirty="0" smtClean="0">
                          <a:solidFill>
                            <a:schemeClr val="accent2">
                              <a:lumMod val="50000"/>
                            </a:schemeClr>
                          </a:solidFill>
                        </a:rPr>
                        <a:t>Yaw</a:t>
                      </a:r>
                      <a:r>
                        <a:rPr lang="en-US" b="1" baseline="0" dirty="0" smtClean="0">
                          <a:solidFill>
                            <a:schemeClr val="accent2">
                              <a:lumMod val="50000"/>
                            </a:schemeClr>
                          </a:solidFill>
                        </a:rPr>
                        <a:t> motor</a:t>
                      </a:r>
                      <a:endParaRPr lang="en-US" b="1" dirty="0">
                        <a:solidFill>
                          <a:schemeClr val="accent2">
                            <a:lumMod val="50000"/>
                          </a:schemeClr>
                        </a:solidFill>
                      </a:endParaRPr>
                    </a:p>
                  </a:txBody>
                  <a:tcPr marL="85874" marR="85874"/>
                </a:tc>
              </a:tr>
              <a:tr h="450693">
                <a:tc>
                  <a:txBody>
                    <a:bodyPr/>
                    <a:lstStyle/>
                    <a:p>
                      <a:r>
                        <a:rPr lang="en-US" dirty="0" smtClean="0">
                          <a:solidFill>
                            <a:schemeClr val="accent2">
                              <a:lumMod val="50000"/>
                            </a:schemeClr>
                          </a:solidFill>
                        </a:rPr>
                        <a:t>Name</a:t>
                      </a:r>
                      <a:endParaRPr lang="en-US" dirty="0">
                        <a:solidFill>
                          <a:schemeClr val="accent2">
                            <a:lumMod val="50000"/>
                          </a:schemeClr>
                        </a:solidFill>
                      </a:endParaRPr>
                    </a:p>
                  </a:txBody>
                  <a:tcPr marL="85874" marR="85874"/>
                </a:tc>
                <a:tc>
                  <a:txBody>
                    <a:bodyPr/>
                    <a:lstStyle/>
                    <a:p>
                      <a:r>
                        <a:rPr lang="en-US" dirty="0" smtClean="0">
                          <a:solidFill>
                            <a:schemeClr val="accent2">
                              <a:lumMod val="50000"/>
                            </a:schemeClr>
                          </a:solidFill>
                        </a:rPr>
                        <a:t>FC 2822 Brushless </a:t>
                      </a:r>
                      <a:r>
                        <a:rPr lang="en-US" dirty="0" err="1" smtClean="0">
                          <a:solidFill>
                            <a:schemeClr val="accent2">
                              <a:lumMod val="50000"/>
                            </a:schemeClr>
                          </a:solidFill>
                        </a:rPr>
                        <a:t>Outrunner</a:t>
                      </a:r>
                      <a:r>
                        <a:rPr lang="en-US" dirty="0" smtClean="0">
                          <a:solidFill>
                            <a:schemeClr val="accent2">
                              <a:lumMod val="50000"/>
                            </a:schemeClr>
                          </a:solidFill>
                        </a:rPr>
                        <a:t> 1534kv</a:t>
                      </a:r>
                      <a:endParaRPr lang="en-US" b="0" dirty="0">
                        <a:solidFill>
                          <a:schemeClr val="accent2">
                            <a:lumMod val="50000"/>
                          </a:schemeClr>
                        </a:solidFill>
                      </a:endParaRPr>
                    </a:p>
                  </a:txBody>
                  <a:tcPr marL="85874" marR="85874"/>
                </a:tc>
                <a:tc>
                  <a:txBody>
                    <a:bodyPr/>
                    <a:lstStyle/>
                    <a:p>
                      <a:r>
                        <a:rPr lang="en-US" dirty="0" err="1" smtClean="0">
                          <a:solidFill>
                            <a:schemeClr val="accent2">
                              <a:lumMod val="50000"/>
                            </a:schemeClr>
                          </a:solidFill>
                        </a:rPr>
                        <a:t>HobbyKing</a:t>
                      </a:r>
                      <a:r>
                        <a:rPr lang="en-US" dirty="0" smtClean="0">
                          <a:solidFill>
                            <a:schemeClr val="accent2">
                              <a:lumMod val="50000"/>
                            </a:schemeClr>
                          </a:solidFill>
                        </a:rPr>
                        <a:t> DonkeyST20004-1500Kv</a:t>
                      </a:r>
                      <a:endParaRPr lang="en-US" b="0" dirty="0">
                        <a:solidFill>
                          <a:schemeClr val="accent2">
                            <a:lumMod val="50000"/>
                          </a:schemeClr>
                        </a:solidFill>
                      </a:endParaRPr>
                    </a:p>
                  </a:txBody>
                  <a:tcPr marL="85874" marR="85874"/>
                </a:tc>
              </a:tr>
              <a:tr h="344013">
                <a:tc>
                  <a:txBody>
                    <a:bodyPr/>
                    <a:lstStyle/>
                    <a:p>
                      <a:r>
                        <a:rPr lang="en-US" dirty="0" smtClean="0">
                          <a:solidFill>
                            <a:schemeClr val="accent2">
                              <a:lumMod val="50000"/>
                            </a:schemeClr>
                          </a:solidFill>
                        </a:rPr>
                        <a:t>Weight(gm)</a:t>
                      </a:r>
                      <a:endParaRPr lang="en-US" dirty="0">
                        <a:solidFill>
                          <a:schemeClr val="accent2">
                            <a:lumMod val="50000"/>
                          </a:schemeClr>
                        </a:solidFill>
                      </a:endParaRPr>
                    </a:p>
                  </a:txBody>
                  <a:tcPr marL="85874" marR="85874"/>
                </a:tc>
                <a:tc>
                  <a:txBody>
                    <a:bodyPr/>
                    <a:lstStyle/>
                    <a:p>
                      <a:r>
                        <a:rPr lang="en-US" dirty="0" smtClean="0">
                          <a:solidFill>
                            <a:schemeClr val="accent2">
                              <a:lumMod val="50000"/>
                            </a:schemeClr>
                          </a:solidFill>
                        </a:rPr>
                        <a:t>39</a:t>
                      </a:r>
                      <a:endParaRPr lang="en-US" dirty="0">
                        <a:solidFill>
                          <a:schemeClr val="accent2">
                            <a:lumMod val="50000"/>
                          </a:schemeClr>
                        </a:solidFill>
                      </a:endParaRPr>
                    </a:p>
                  </a:txBody>
                  <a:tcPr marL="85874" marR="85874"/>
                </a:tc>
                <a:tc>
                  <a:txBody>
                    <a:bodyPr/>
                    <a:lstStyle/>
                    <a:p>
                      <a:r>
                        <a:rPr lang="en-US" dirty="0" smtClean="0">
                          <a:solidFill>
                            <a:schemeClr val="accent2">
                              <a:lumMod val="50000"/>
                            </a:schemeClr>
                          </a:solidFill>
                        </a:rPr>
                        <a:t>33</a:t>
                      </a:r>
                      <a:endParaRPr lang="en-US" dirty="0">
                        <a:solidFill>
                          <a:schemeClr val="accent2">
                            <a:lumMod val="50000"/>
                          </a:schemeClr>
                        </a:solidFill>
                      </a:endParaRPr>
                    </a:p>
                  </a:txBody>
                  <a:tcPr marL="85874" marR="85874"/>
                </a:tc>
              </a:tr>
              <a:tr h="3744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50000"/>
                            </a:schemeClr>
                          </a:solidFill>
                        </a:rPr>
                        <a:t>RPM(/v) &amp;</a:t>
                      </a:r>
                      <a:r>
                        <a:rPr lang="en-US" baseline="0" dirty="0" smtClean="0">
                          <a:solidFill>
                            <a:schemeClr val="accent2">
                              <a:lumMod val="50000"/>
                            </a:schemeClr>
                          </a:solidFill>
                        </a:rPr>
                        <a:t> </a:t>
                      </a:r>
                      <a:r>
                        <a:rPr lang="en-US" dirty="0" smtClean="0">
                          <a:solidFill>
                            <a:schemeClr val="accent2">
                              <a:lumMod val="50000"/>
                            </a:schemeClr>
                          </a:solidFill>
                        </a:rPr>
                        <a:t>Current(A)</a:t>
                      </a:r>
                    </a:p>
                  </a:txBody>
                  <a:tcPr marL="85874" marR="85874"/>
                </a:tc>
                <a:tc>
                  <a:txBody>
                    <a:bodyPr/>
                    <a:lstStyle/>
                    <a:p>
                      <a:r>
                        <a:rPr lang="en-US" dirty="0" smtClean="0">
                          <a:solidFill>
                            <a:schemeClr val="accent2">
                              <a:lumMod val="50000"/>
                            </a:schemeClr>
                          </a:solidFill>
                        </a:rPr>
                        <a:t>1200 &amp; 0.5</a:t>
                      </a:r>
                      <a:endParaRPr lang="en-US" dirty="0">
                        <a:solidFill>
                          <a:schemeClr val="accent2">
                            <a:lumMod val="50000"/>
                          </a:schemeClr>
                        </a:solidFill>
                      </a:endParaRPr>
                    </a:p>
                  </a:txBody>
                  <a:tcPr marL="85874" marR="85874"/>
                </a:tc>
                <a:tc>
                  <a:txBody>
                    <a:bodyPr/>
                    <a:lstStyle/>
                    <a:p>
                      <a:r>
                        <a:rPr lang="en-US" dirty="0" smtClean="0">
                          <a:solidFill>
                            <a:schemeClr val="accent2">
                              <a:lumMod val="50000"/>
                            </a:schemeClr>
                          </a:solidFill>
                        </a:rPr>
                        <a:t>1500 &amp; 0.3</a:t>
                      </a:r>
                      <a:endParaRPr lang="en-US" dirty="0">
                        <a:solidFill>
                          <a:schemeClr val="accent2">
                            <a:lumMod val="50000"/>
                          </a:schemeClr>
                        </a:solidFill>
                      </a:endParaRPr>
                    </a:p>
                  </a:txBody>
                  <a:tcPr marL="85874" marR="85874"/>
                </a:tc>
              </a:tr>
              <a:tr h="304800">
                <a:tc>
                  <a:txBody>
                    <a:bodyPr/>
                    <a:lstStyle/>
                    <a:p>
                      <a:r>
                        <a:rPr lang="en-US" dirty="0" smtClean="0">
                          <a:solidFill>
                            <a:schemeClr val="accent2">
                              <a:lumMod val="50000"/>
                            </a:schemeClr>
                          </a:solidFill>
                        </a:rPr>
                        <a:t>Prop &amp; Thrust</a:t>
                      </a:r>
                      <a:endParaRPr lang="en-US" dirty="0">
                        <a:solidFill>
                          <a:schemeClr val="accent2">
                            <a:lumMod val="50000"/>
                          </a:schemeClr>
                        </a:solidFill>
                      </a:endParaRPr>
                    </a:p>
                  </a:txBody>
                  <a:tcPr marL="85874" marR="85874"/>
                </a:tc>
                <a:tc>
                  <a:txBody>
                    <a:bodyPr/>
                    <a:lstStyle/>
                    <a:p>
                      <a:r>
                        <a:rPr lang="en-US" dirty="0" smtClean="0">
                          <a:solidFill>
                            <a:schemeClr val="accent2">
                              <a:lumMod val="50000"/>
                            </a:schemeClr>
                          </a:solidFill>
                        </a:rPr>
                        <a:t>7*6 &amp; 700gm</a:t>
                      </a:r>
                      <a:endParaRPr lang="en-US" dirty="0">
                        <a:solidFill>
                          <a:schemeClr val="accent2">
                            <a:lumMod val="50000"/>
                          </a:schemeClr>
                        </a:solidFill>
                      </a:endParaRPr>
                    </a:p>
                  </a:txBody>
                  <a:tcPr marL="85874" marR="85874"/>
                </a:tc>
                <a:tc>
                  <a:txBody>
                    <a:bodyPr/>
                    <a:lstStyle/>
                    <a:p>
                      <a:r>
                        <a:rPr lang="en-US" dirty="0" smtClean="0">
                          <a:solidFill>
                            <a:schemeClr val="accent2">
                              <a:lumMod val="50000"/>
                            </a:schemeClr>
                          </a:solidFill>
                        </a:rPr>
                        <a:t>7*4 &amp;</a:t>
                      </a:r>
                      <a:r>
                        <a:rPr lang="en-US" baseline="0" dirty="0" smtClean="0">
                          <a:solidFill>
                            <a:schemeClr val="accent2">
                              <a:lumMod val="50000"/>
                            </a:schemeClr>
                          </a:solidFill>
                        </a:rPr>
                        <a:t> 370</a:t>
                      </a:r>
                      <a:r>
                        <a:rPr lang="en-US" dirty="0" smtClean="0">
                          <a:solidFill>
                            <a:schemeClr val="accent2">
                              <a:lumMod val="50000"/>
                            </a:schemeClr>
                          </a:solidFill>
                        </a:rPr>
                        <a:t>gm</a:t>
                      </a:r>
                      <a:endParaRPr lang="en-US" dirty="0">
                        <a:solidFill>
                          <a:schemeClr val="accent2">
                            <a:lumMod val="50000"/>
                          </a:schemeClr>
                        </a:solidFill>
                      </a:endParaRPr>
                    </a:p>
                  </a:txBody>
                  <a:tcPr marL="85874" marR="85874"/>
                </a:tc>
              </a:tr>
              <a:tr h="2164080">
                <a:tc>
                  <a:txBody>
                    <a:bodyPr/>
                    <a:lstStyle/>
                    <a:p>
                      <a:r>
                        <a:rPr lang="en-US" dirty="0" smtClean="0">
                          <a:solidFill>
                            <a:schemeClr val="accent2">
                              <a:lumMod val="50000"/>
                            </a:schemeClr>
                          </a:solidFill>
                        </a:rPr>
                        <a:t>Picture</a:t>
                      </a:r>
                      <a:r>
                        <a:rPr lang="en-US" baseline="0" dirty="0" smtClean="0">
                          <a:solidFill>
                            <a:schemeClr val="accent2">
                              <a:lumMod val="50000"/>
                            </a:schemeClr>
                          </a:solidFill>
                        </a:rPr>
                        <a:t> </a:t>
                      </a:r>
                      <a:endParaRPr lang="en-US" dirty="0">
                        <a:solidFill>
                          <a:schemeClr val="accent2">
                            <a:lumMod val="50000"/>
                          </a:schemeClr>
                        </a:solidFill>
                      </a:endParaRPr>
                    </a:p>
                  </a:txBody>
                  <a:tcPr marL="85874" marR="85874"/>
                </a:tc>
                <a:tc>
                  <a:txBody>
                    <a:bodyPr/>
                    <a:lstStyle/>
                    <a:p>
                      <a:endParaRPr lang="en-US" dirty="0"/>
                    </a:p>
                  </a:txBody>
                  <a:tcPr marL="85874" marR="85874"/>
                </a:tc>
                <a:tc>
                  <a:txBody>
                    <a:bodyPr/>
                    <a:lstStyle/>
                    <a:p>
                      <a:endParaRPr lang="en-US" dirty="0" smtClean="0"/>
                    </a:p>
                    <a:p>
                      <a:endParaRPr lang="en-US" dirty="0"/>
                    </a:p>
                  </a:txBody>
                  <a:tcPr marL="85874" marR="85874"/>
                </a:tc>
              </a:tr>
            </a:tbl>
          </a:graphicData>
        </a:graphic>
      </p:graphicFrame>
      <p:pic>
        <p:nvPicPr>
          <p:cNvPr id="5" name="Picture 4" descr="fc-28-12-brushless-outrunner-1534kv.jpg"/>
          <p:cNvPicPr>
            <a:picLocks noChangeAspect="1"/>
          </p:cNvPicPr>
          <p:nvPr/>
        </p:nvPicPr>
        <p:blipFill>
          <a:blip r:embed="rId2"/>
          <a:srcRect l="33333" t="31111" r="26667" b="35556"/>
          <a:stretch>
            <a:fillRect/>
          </a:stretch>
        </p:blipFill>
        <p:spPr>
          <a:xfrm>
            <a:off x="2714612" y="3714752"/>
            <a:ext cx="2438400" cy="2090057"/>
          </a:xfrm>
          <a:prstGeom prst="rect">
            <a:avLst/>
          </a:prstGeom>
        </p:spPr>
      </p:pic>
      <p:pic>
        <p:nvPicPr>
          <p:cNvPr id="6" name="Picture 5" descr="turnigy-ax-2204c-1450kv-70w-brushless-outrunner-motor.jpg"/>
          <p:cNvPicPr>
            <a:picLocks noChangeAspect="1"/>
          </p:cNvPicPr>
          <p:nvPr/>
        </p:nvPicPr>
        <p:blipFill>
          <a:blip r:embed="rId3"/>
          <a:stretch>
            <a:fillRect/>
          </a:stretch>
        </p:blipFill>
        <p:spPr>
          <a:xfrm>
            <a:off x="5572132" y="3714752"/>
            <a:ext cx="2819400" cy="2065210"/>
          </a:xfrm>
          <a:prstGeom prst="rect">
            <a:avLst/>
          </a:prstGeom>
        </p:spPr>
      </p:pic>
      <p:sp>
        <p:nvSpPr>
          <p:cNvPr id="7" name="Slide Number Placeholder 6"/>
          <p:cNvSpPr>
            <a:spLocks noGrp="1"/>
          </p:cNvSpPr>
          <p:nvPr>
            <p:ph type="sldNum" sz="quarter" idx="12"/>
          </p:nvPr>
        </p:nvSpPr>
        <p:spPr/>
        <p:txBody>
          <a:bodyPr/>
          <a:lstStyle/>
          <a:p>
            <a:fld id="{FFBB14C8-798B-4DDE-B5A5-2562D1F779A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BB14C8-798B-4DDE-B5A5-2562D1F779AE}" type="slidenum">
              <a:rPr lang="en-US" smtClean="0"/>
              <a:pPr/>
              <a:t>24</a:t>
            </a:fld>
            <a:endParaRPr lang="en-US"/>
          </a:p>
        </p:txBody>
      </p:sp>
      <p:sp>
        <p:nvSpPr>
          <p:cNvPr id="2" name="Title 1"/>
          <p:cNvSpPr>
            <a:spLocks noGrp="1"/>
          </p:cNvSpPr>
          <p:nvPr>
            <p:ph type="title" idx="4294967295"/>
          </p:nvPr>
        </p:nvSpPr>
        <p:spPr>
          <a:xfrm>
            <a:off x="914400" y="500063"/>
            <a:ext cx="8229600" cy="1143000"/>
          </a:xfrm>
        </p:spPr>
        <p:txBody>
          <a:bodyPr>
            <a:normAutofit fontScale="90000"/>
          </a:bodyPr>
          <a:lstStyle/>
          <a:p>
            <a:r>
              <a:rPr lang="en-US" b="1" dirty="0" smtClean="0">
                <a:solidFill>
                  <a:schemeClr val="accent2">
                    <a:lumMod val="50000"/>
                  </a:schemeClr>
                </a:solidFill>
              </a:rPr>
              <a:t>Selection of servo motor</a:t>
            </a:r>
            <a:br>
              <a:rPr lang="en-US" b="1" dirty="0" smtClean="0">
                <a:solidFill>
                  <a:schemeClr val="accent2">
                    <a:lumMod val="50000"/>
                  </a:schemeClr>
                </a:solidFill>
              </a:rPr>
            </a:br>
            <a:r>
              <a:rPr lang="en-US" b="1" dirty="0" smtClean="0">
                <a:solidFill>
                  <a:schemeClr val="accent2">
                    <a:lumMod val="50000"/>
                  </a:schemeClr>
                </a:solidFill>
              </a:rPr>
              <a:t/>
            </a:r>
            <a:br>
              <a:rPr lang="en-US" b="1" dirty="0" smtClean="0">
                <a:solidFill>
                  <a:schemeClr val="accent2">
                    <a:lumMod val="50000"/>
                  </a:schemeClr>
                </a:solidFill>
              </a:rPr>
            </a:br>
            <a:r>
              <a:rPr lang="en-US" sz="2200" b="1" dirty="0" smtClean="0">
                <a:solidFill>
                  <a:schemeClr val="accent2">
                    <a:lumMod val="50000"/>
                  </a:schemeClr>
                </a:solidFill>
              </a:rPr>
              <a:t>Servo motor is selected on the basis of torque required to rotate shaft</a:t>
            </a:r>
            <a:endParaRPr lang="en-US" sz="2200" b="1" dirty="0">
              <a:solidFill>
                <a:schemeClr val="accent2">
                  <a:lumMod val="50000"/>
                </a:schemeClr>
              </a:solidFill>
            </a:endParaRPr>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00299" y="2071678"/>
            <a:ext cx="2000263" cy="392909"/>
          </a:xfrm>
          <a:prstGeom prst="rect">
            <a:avLst/>
          </a:prstGeom>
          <a:noFill/>
        </p:spPr>
      </p:pic>
      <p:sp>
        <p:nvSpPr>
          <p:cNvPr id="542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71736" y="2643182"/>
            <a:ext cx="3555664" cy="357190"/>
          </a:xfrm>
          <a:prstGeom prst="rect">
            <a:avLst/>
          </a:prstGeom>
          <a:noFill/>
        </p:spPr>
      </p:pic>
      <p:sp>
        <p:nvSpPr>
          <p:cNvPr id="54277" name="Rectangle 5"/>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7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8"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00826" y="2643182"/>
            <a:ext cx="2273027" cy="357190"/>
          </a:xfrm>
          <a:prstGeom prst="rect">
            <a:avLst/>
          </a:prstGeom>
          <a:noFill/>
        </p:spPr>
      </p:pic>
      <p:sp>
        <p:nvSpPr>
          <p:cNvPr id="54280" name="Rectangle 8"/>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81"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00298" y="3214686"/>
            <a:ext cx="4220338" cy="571504"/>
          </a:xfrm>
          <a:prstGeom prst="rect">
            <a:avLst/>
          </a:prstGeom>
          <a:noFill/>
        </p:spPr>
      </p:pic>
      <p:sp>
        <p:nvSpPr>
          <p:cNvPr id="54283" name="Rectangle 11"/>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8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6" name="Rectangle 14"/>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8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87"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71736" y="4500570"/>
            <a:ext cx="4643470" cy="366590"/>
          </a:xfrm>
          <a:prstGeom prst="rect">
            <a:avLst/>
          </a:prstGeom>
          <a:noFill/>
        </p:spPr>
      </p:pic>
      <p:sp>
        <p:nvSpPr>
          <p:cNvPr id="54289" name="Rectangle 17"/>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9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90" name="Picture 18"/>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571736" y="5072074"/>
            <a:ext cx="2337971" cy="357190"/>
          </a:xfrm>
          <a:prstGeom prst="rect">
            <a:avLst/>
          </a:prstGeom>
          <a:noFill/>
        </p:spPr>
      </p:pic>
      <p:sp>
        <p:nvSpPr>
          <p:cNvPr id="54292" name="Rectangle 20"/>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29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93" name="Picture 2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428860" y="3857628"/>
            <a:ext cx="4088453" cy="5715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accent2">
                    <a:lumMod val="50000"/>
                  </a:schemeClr>
                </a:solidFill>
              </a:rPr>
              <a:t>Servo motor</a:t>
            </a:r>
            <a:endParaRPr lang="en-US" b="1" dirty="0">
              <a:solidFill>
                <a:schemeClr val="accent2">
                  <a:lumMod val="50000"/>
                </a:schemeClr>
              </a:solidFill>
            </a:endParaRPr>
          </a:p>
        </p:txBody>
      </p:sp>
      <p:graphicFrame>
        <p:nvGraphicFramePr>
          <p:cNvPr id="6" name="Content Placeholder 5"/>
          <p:cNvGraphicFramePr>
            <a:graphicFrameLocks noGrp="1"/>
          </p:cNvGraphicFramePr>
          <p:nvPr>
            <p:ph idx="1"/>
          </p:nvPr>
        </p:nvGraphicFramePr>
        <p:xfrm>
          <a:off x="571472" y="2214554"/>
          <a:ext cx="5072098" cy="4526280"/>
        </p:xfrm>
        <a:graphic>
          <a:graphicData uri="http://schemas.openxmlformats.org/drawingml/2006/table">
            <a:tbl>
              <a:tblPr/>
              <a:tblGrid>
                <a:gridCol w="1803388"/>
                <a:gridCol w="1696343"/>
                <a:gridCol w="1572367"/>
              </a:tblGrid>
              <a:tr h="730255">
                <a:tc>
                  <a:txBody>
                    <a:bodyPr/>
                    <a:lstStyle/>
                    <a:p>
                      <a:pPr marL="0" marR="0" algn="ctr">
                        <a:lnSpc>
                          <a:spcPct val="150000"/>
                        </a:lnSpc>
                        <a:spcBef>
                          <a:spcPts val="0"/>
                        </a:spcBef>
                        <a:spcAft>
                          <a:spcPts val="0"/>
                        </a:spcAft>
                      </a:pPr>
                      <a:r>
                        <a:rPr lang="en-IN" sz="1800" b="1" dirty="0">
                          <a:solidFill>
                            <a:schemeClr val="accent2">
                              <a:lumMod val="50000"/>
                            </a:schemeClr>
                          </a:solidFill>
                          <a:latin typeface="Times New Roman"/>
                          <a:ea typeface="Times New Roman"/>
                          <a:cs typeface="Times New Roman"/>
                        </a:rPr>
                        <a:t>Parameters</a:t>
                      </a:r>
                      <a:endParaRPr lang="en-US" sz="1800" b="1" dirty="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b="1" dirty="0">
                          <a:solidFill>
                            <a:schemeClr val="accent2">
                              <a:lumMod val="50000"/>
                            </a:schemeClr>
                          </a:solidFill>
                          <a:latin typeface="Times New Roman"/>
                          <a:ea typeface="Times New Roman"/>
                          <a:cs typeface="Times New Roman"/>
                        </a:rPr>
                        <a:t>Value</a:t>
                      </a:r>
                      <a:endParaRPr lang="en-US" sz="1800" b="1" dirty="0">
                        <a:solidFill>
                          <a:schemeClr val="accent2">
                            <a:lumMod val="50000"/>
                          </a:schemeClr>
                        </a:solidFill>
                        <a:latin typeface="Calibri"/>
                        <a:ea typeface="Times New Roman"/>
                        <a:cs typeface="Times New Roman"/>
                      </a:endParaRPr>
                    </a:p>
                    <a:p>
                      <a:pPr marL="0" marR="0" algn="ctr">
                        <a:lnSpc>
                          <a:spcPct val="150000"/>
                        </a:lnSpc>
                        <a:spcBef>
                          <a:spcPts val="0"/>
                        </a:spcBef>
                        <a:spcAft>
                          <a:spcPts val="0"/>
                        </a:spcAft>
                      </a:pPr>
                      <a:r>
                        <a:rPr lang="en-IN" sz="1800" b="1" dirty="0">
                          <a:solidFill>
                            <a:schemeClr val="accent2">
                              <a:lumMod val="50000"/>
                            </a:schemeClr>
                          </a:solidFill>
                          <a:latin typeface="Times New Roman"/>
                          <a:ea typeface="Times New Roman"/>
                          <a:cs typeface="Times New Roman"/>
                        </a:rPr>
                        <a:t>At 4.8V</a:t>
                      </a:r>
                      <a:endParaRPr lang="en-US" sz="1800" b="1" dirty="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b="1" dirty="0">
                          <a:solidFill>
                            <a:schemeClr val="accent2">
                              <a:lumMod val="50000"/>
                            </a:schemeClr>
                          </a:solidFill>
                          <a:latin typeface="Times New Roman"/>
                          <a:ea typeface="Times New Roman"/>
                          <a:cs typeface="Times New Roman"/>
                        </a:rPr>
                        <a:t>Value</a:t>
                      </a:r>
                      <a:endParaRPr lang="en-US" sz="1800" b="1" dirty="0">
                        <a:solidFill>
                          <a:schemeClr val="accent2">
                            <a:lumMod val="50000"/>
                          </a:schemeClr>
                        </a:solidFill>
                        <a:latin typeface="Calibri"/>
                        <a:ea typeface="Times New Roman"/>
                        <a:cs typeface="Times New Roman"/>
                      </a:endParaRPr>
                    </a:p>
                    <a:p>
                      <a:pPr marL="0" marR="0" algn="ctr">
                        <a:lnSpc>
                          <a:spcPct val="150000"/>
                        </a:lnSpc>
                        <a:spcBef>
                          <a:spcPts val="0"/>
                        </a:spcBef>
                        <a:spcAft>
                          <a:spcPts val="0"/>
                        </a:spcAft>
                      </a:pPr>
                      <a:r>
                        <a:rPr lang="en-IN" sz="1800" b="1" dirty="0">
                          <a:solidFill>
                            <a:schemeClr val="accent2">
                              <a:lumMod val="50000"/>
                            </a:schemeClr>
                          </a:solidFill>
                          <a:latin typeface="Times New Roman"/>
                          <a:ea typeface="Times New Roman"/>
                          <a:cs typeface="Times New Roman"/>
                        </a:rPr>
                        <a:t>At 6V</a:t>
                      </a:r>
                      <a:endParaRPr lang="en-US" sz="1800" b="1" dirty="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28">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Weight</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55</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55</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28">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Standing Torque </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13 kg.cm</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15 kg.cm</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0255">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Speed</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0.31 sec/60 deg at no load</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0.28 sec/60 deg at no load</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28">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Idle current</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250mA at stopped</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dirty="0">
                          <a:solidFill>
                            <a:schemeClr val="accent2">
                              <a:lumMod val="50000"/>
                            </a:schemeClr>
                          </a:solidFill>
                          <a:latin typeface="Times New Roman"/>
                          <a:ea typeface="Times New Roman"/>
                          <a:cs typeface="Times New Roman"/>
                        </a:rPr>
                        <a:t>300mA at stopped</a:t>
                      </a:r>
                      <a:endParaRPr lang="en-US" sz="1800" dirty="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28">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Running current</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2000mA at no load</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2200mA at no load</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28">
                <a:tc>
                  <a:txBody>
                    <a:bodyPr/>
                    <a:lstStyle/>
                    <a:p>
                      <a:pPr marL="0" marR="0" algn="ctr">
                        <a:lnSpc>
                          <a:spcPct val="150000"/>
                        </a:lnSpc>
                        <a:spcBef>
                          <a:spcPts val="0"/>
                        </a:spcBef>
                        <a:spcAft>
                          <a:spcPts val="0"/>
                        </a:spcAft>
                        <a:tabLst>
                          <a:tab pos="1380490" algn="l"/>
                        </a:tabLst>
                      </a:pPr>
                      <a:r>
                        <a:rPr lang="en-IN" sz="1800">
                          <a:solidFill>
                            <a:schemeClr val="accent2">
                              <a:lumMod val="50000"/>
                            </a:schemeClr>
                          </a:solidFill>
                          <a:latin typeface="Times New Roman"/>
                          <a:ea typeface="Times New Roman"/>
                          <a:cs typeface="Times New Roman"/>
                        </a:rPr>
                        <a:t>Operation travel</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solidFill>
                            <a:schemeClr val="accent2">
                              <a:lumMod val="50000"/>
                            </a:schemeClr>
                          </a:solidFill>
                          <a:latin typeface="Times New Roman"/>
                          <a:ea typeface="Times New Roman"/>
                          <a:cs typeface="Times New Roman"/>
                        </a:rPr>
                        <a:t>60°±10°</a:t>
                      </a:r>
                      <a:endParaRPr lang="en-US" sz="180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dirty="0">
                          <a:solidFill>
                            <a:schemeClr val="accent2">
                              <a:lumMod val="50000"/>
                            </a:schemeClr>
                          </a:solidFill>
                          <a:latin typeface="Times New Roman"/>
                          <a:ea typeface="Times New Roman"/>
                          <a:cs typeface="Times New Roman"/>
                        </a:rPr>
                        <a:t>60°±10°</a:t>
                      </a:r>
                      <a:endParaRPr lang="en-US" sz="1800" dirty="0">
                        <a:solidFill>
                          <a:schemeClr val="accent2">
                            <a:lumMod val="50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FFBB14C8-798B-4DDE-B5A5-2562D1F779AE}" type="slidenum">
              <a:rPr lang="en-US" smtClean="0"/>
              <a:pPr/>
              <a:t>25</a:t>
            </a:fld>
            <a:endParaRPr lang="en-US"/>
          </a:p>
        </p:txBody>
      </p:sp>
      <p:pic>
        <p:nvPicPr>
          <p:cNvPr id="3" name="Picture 2" descr="GS-5515MG-15kg-High-Torque-Throttle-Steering-RC-Servo.jpg"/>
          <p:cNvPicPr/>
          <p:nvPr/>
        </p:nvPicPr>
        <p:blipFill>
          <a:blip r:embed="rId2" cstate="print"/>
          <a:stretch>
            <a:fillRect/>
          </a:stretch>
        </p:blipFill>
        <p:spPr>
          <a:xfrm>
            <a:off x="5715008" y="2143116"/>
            <a:ext cx="2625538" cy="2780248"/>
          </a:xfrm>
          <a:prstGeom prst="rect">
            <a:avLst/>
          </a:prstGeom>
        </p:spPr>
      </p:pic>
      <p:sp>
        <p:nvSpPr>
          <p:cNvPr id="7" name="TextBox 6"/>
          <p:cNvSpPr txBox="1"/>
          <p:nvPr/>
        </p:nvSpPr>
        <p:spPr>
          <a:xfrm>
            <a:off x="6000760" y="5143512"/>
            <a:ext cx="2214578" cy="369332"/>
          </a:xfrm>
          <a:prstGeom prst="rect">
            <a:avLst/>
          </a:prstGeom>
          <a:noFill/>
        </p:spPr>
        <p:txBody>
          <a:bodyPr wrap="square" rtlCol="0">
            <a:spAutoFit/>
          </a:bodyPr>
          <a:lstStyle/>
          <a:p>
            <a:r>
              <a:rPr lang="en-US" dirty="0" smtClean="0"/>
              <a:t>Fig 16: Servo Motor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Avionics</a:t>
            </a:r>
            <a:endParaRPr lang="en-US" b="1" dirty="0">
              <a:solidFill>
                <a:schemeClr val="accent2">
                  <a:lumMod val="50000"/>
                </a:schemeClr>
              </a:solidFill>
            </a:endParaRPr>
          </a:p>
        </p:txBody>
      </p:sp>
      <p:pic>
        <p:nvPicPr>
          <p:cNvPr id="4" name="Picture 3" descr="IMG_20150419_141412.jpg"/>
          <p:cNvPicPr/>
          <p:nvPr/>
        </p:nvPicPr>
        <p:blipFill>
          <a:blip r:embed="rId2" cstate="print"/>
          <a:stretch>
            <a:fillRect/>
          </a:stretch>
        </p:blipFill>
        <p:spPr>
          <a:xfrm>
            <a:off x="2143108" y="1357298"/>
            <a:ext cx="5357850" cy="4525429"/>
          </a:xfrm>
          <a:prstGeom prst="rect">
            <a:avLst/>
          </a:prstGeom>
        </p:spPr>
      </p:pic>
      <p:sp>
        <p:nvSpPr>
          <p:cNvPr id="5" name="TextBox 4"/>
          <p:cNvSpPr txBox="1"/>
          <p:nvPr/>
        </p:nvSpPr>
        <p:spPr>
          <a:xfrm>
            <a:off x="2714612" y="6072206"/>
            <a:ext cx="4000528" cy="369332"/>
          </a:xfrm>
          <a:prstGeom prst="rect">
            <a:avLst/>
          </a:prstGeom>
          <a:noFill/>
        </p:spPr>
        <p:txBody>
          <a:bodyPr wrap="square" rtlCol="0">
            <a:spAutoFit/>
          </a:bodyPr>
          <a:lstStyle/>
          <a:p>
            <a:pPr algn="ctr"/>
            <a:r>
              <a:rPr lang="en-US" dirty="0" smtClean="0"/>
              <a:t>Fig17 : Gondola with avionics </a:t>
            </a:r>
            <a:endParaRPr lang="en-US" dirty="0"/>
          </a:p>
        </p:txBody>
      </p:sp>
      <p:sp>
        <p:nvSpPr>
          <p:cNvPr id="6" name="Slide Number Placeholder 5"/>
          <p:cNvSpPr>
            <a:spLocks noGrp="1"/>
          </p:cNvSpPr>
          <p:nvPr>
            <p:ph type="sldNum" sz="quarter" idx="12"/>
          </p:nvPr>
        </p:nvSpPr>
        <p:spPr/>
        <p:txBody>
          <a:bodyPr/>
          <a:lstStyle/>
          <a:p>
            <a:fld id="{FFBB14C8-798B-4DDE-B5A5-2562D1F779AE}"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Nose Battens</a:t>
            </a:r>
            <a:endParaRPr lang="en-US" dirty="0"/>
          </a:p>
        </p:txBody>
      </p:sp>
      <p:sp>
        <p:nvSpPr>
          <p:cNvPr id="5" name="TextBox 4"/>
          <p:cNvSpPr txBox="1"/>
          <p:nvPr/>
        </p:nvSpPr>
        <p:spPr>
          <a:xfrm>
            <a:off x="5715008" y="5429264"/>
            <a:ext cx="3214710" cy="369332"/>
          </a:xfrm>
          <a:prstGeom prst="rect">
            <a:avLst/>
          </a:prstGeom>
          <a:noFill/>
        </p:spPr>
        <p:txBody>
          <a:bodyPr wrap="square" rtlCol="0">
            <a:spAutoFit/>
          </a:bodyPr>
          <a:lstStyle/>
          <a:p>
            <a:r>
              <a:rPr lang="en-US" dirty="0" smtClean="0"/>
              <a:t>Fig18 : Nose Batten</a:t>
            </a:r>
            <a:endParaRPr lang="en-US" dirty="0"/>
          </a:p>
        </p:txBody>
      </p:sp>
      <p:sp>
        <p:nvSpPr>
          <p:cNvPr id="7" name="TextBox 6"/>
          <p:cNvSpPr txBox="1"/>
          <p:nvPr/>
        </p:nvSpPr>
        <p:spPr>
          <a:xfrm>
            <a:off x="357158" y="2428868"/>
            <a:ext cx="4572032" cy="2954655"/>
          </a:xfrm>
          <a:prstGeom prst="rect">
            <a:avLst/>
          </a:prstGeom>
          <a:noFill/>
        </p:spPr>
        <p:txBody>
          <a:bodyPr wrap="square" rtlCol="0">
            <a:spAutoFit/>
          </a:bodyPr>
          <a:lstStyle/>
          <a:p>
            <a:pPr>
              <a:buFont typeface="Arial" pitchFamily="34" charset="0"/>
              <a:buChar char="•"/>
            </a:pPr>
            <a:r>
              <a:rPr lang="en-US" sz="2400" dirty="0" smtClean="0">
                <a:solidFill>
                  <a:schemeClr val="accent2">
                    <a:lumMod val="50000"/>
                  </a:schemeClr>
                </a:solidFill>
              </a:rPr>
              <a:t>Nose batten helps to make nose as an aerodynamic shape, and prevent from pushing as airship moves forward.</a:t>
            </a:r>
            <a:br>
              <a:rPr lang="en-US" sz="2400" dirty="0" smtClean="0">
                <a:solidFill>
                  <a:schemeClr val="accent2">
                    <a:lumMod val="50000"/>
                  </a:schemeClr>
                </a:solidFill>
              </a:rPr>
            </a:br>
            <a:endParaRPr lang="en-US" sz="2400" dirty="0" smtClean="0">
              <a:solidFill>
                <a:schemeClr val="accent2">
                  <a:lumMod val="50000"/>
                </a:schemeClr>
              </a:solidFill>
            </a:endParaRPr>
          </a:p>
          <a:p>
            <a:pPr>
              <a:buFont typeface="Arial" pitchFamily="34" charset="0"/>
              <a:buChar char="•"/>
            </a:pPr>
            <a:r>
              <a:rPr lang="en-US" sz="2400" dirty="0" smtClean="0">
                <a:solidFill>
                  <a:schemeClr val="accent2">
                    <a:lumMod val="50000"/>
                  </a:schemeClr>
                </a:solidFill>
              </a:rPr>
              <a:t>Mooring hooks are located in </a:t>
            </a:r>
            <a:br>
              <a:rPr lang="en-US" sz="2400" dirty="0" smtClean="0">
                <a:solidFill>
                  <a:schemeClr val="accent2">
                    <a:lumMod val="50000"/>
                  </a:schemeClr>
                </a:solidFill>
              </a:rPr>
            </a:br>
            <a:r>
              <a:rPr lang="en-US" sz="2400" dirty="0" smtClean="0">
                <a:solidFill>
                  <a:schemeClr val="accent2">
                    <a:lumMod val="50000"/>
                  </a:schemeClr>
                </a:solidFill>
              </a:rPr>
              <a:t>the nose of the airship.</a:t>
            </a:r>
          </a:p>
          <a:p>
            <a:endParaRPr lang="en-US" dirty="0"/>
          </a:p>
        </p:txBody>
      </p:sp>
      <p:pic>
        <p:nvPicPr>
          <p:cNvPr id="8" name="Picture 7" descr="d.jpg"/>
          <p:cNvPicPr/>
          <p:nvPr/>
        </p:nvPicPr>
        <p:blipFill>
          <a:blip r:embed="rId2" cstate="print"/>
          <a:srcRect l="15071"/>
          <a:stretch>
            <a:fillRect/>
          </a:stretch>
        </p:blipFill>
        <p:spPr>
          <a:xfrm>
            <a:off x="4714876" y="2500306"/>
            <a:ext cx="4143198" cy="2688710"/>
          </a:xfrm>
          <a:prstGeom prst="rect">
            <a:avLst/>
          </a:prstGeom>
        </p:spPr>
      </p:pic>
      <p:sp>
        <p:nvSpPr>
          <p:cNvPr id="9" name="Slide Number Placeholder 8"/>
          <p:cNvSpPr>
            <a:spLocks noGrp="1"/>
          </p:cNvSpPr>
          <p:nvPr>
            <p:ph type="sldNum" sz="quarter" idx="12"/>
          </p:nvPr>
        </p:nvSpPr>
        <p:spPr/>
        <p:txBody>
          <a:bodyPr/>
          <a:lstStyle/>
          <a:p>
            <a:fld id="{FFBB14C8-798B-4DDE-B5A5-2562D1F779A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Mooring Mast</a:t>
            </a:r>
            <a:endParaRPr lang="en-US" b="1" dirty="0">
              <a:solidFill>
                <a:schemeClr val="accent2">
                  <a:lumMod val="50000"/>
                </a:schemeClr>
              </a:solidFill>
            </a:endParaRPr>
          </a:p>
        </p:txBody>
      </p:sp>
      <p:sp>
        <p:nvSpPr>
          <p:cNvPr id="3" name="Rectangle 2"/>
          <p:cNvSpPr/>
          <p:nvPr/>
        </p:nvSpPr>
        <p:spPr>
          <a:xfrm>
            <a:off x="0" y="1285860"/>
            <a:ext cx="9144000" cy="5572140"/>
          </a:xfrm>
          <a:prstGeom prst="rect">
            <a:avLst/>
          </a:prstGeom>
          <a:blipFill dpi="0" rotWithShape="1">
            <a:blip r:embed="rId2">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42910" y="1643050"/>
            <a:ext cx="7715304" cy="1200329"/>
          </a:xfrm>
          <a:prstGeom prst="rect">
            <a:avLst/>
          </a:prstGeom>
          <a:noFill/>
        </p:spPr>
        <p:txBody>
          <a:bodyPr wrap="square" rtlCol="0">
            <a:spAutoFit/>
          </a:bodyPr>
          <a:lstStyle/>
          <a:p>
            <a:r>
              <a:rPr lang="en-US" sz="2400" dirty="0" smtClean="0">
                <a:solidFill>
                  <a:schemeClr val="accent2">
                    <a:lumMod val="50000"/>
                  </a:schemeClr>
                </a:solidFill>
              </a:rPr>
              <a:t>Mooring mast is a tower that contains a fitting on the top that allows nose of the airship to attach mooring  line to the structure.</a:t>
            </a:r>
            <a:endParaRPr lang="en-US" sz="2400" dirty="0"/>
          </a:p>
        </p:txBody>
      </p:sp>
      <p:sp>
        <p:nvSpPr>
          <p:cNvPr id="6" name="TextBox 5"/>
          <p:cNvSpPr txBox="1"/>
          <p:nvPr/>
        </p:nvSpPr>
        <p:spPr>
          <a:xfrm>
            <a:off x="2786050" y="6286520"/>
            <a:ext cx="4786346" cy="369332"/>
          </a:xfrm>
          <a:prstGeom prst="rect">
            <a:avLst/>
          </a:prstGeom>
          <a:noFill/>
        </p:spPr>
        <p:txBody>
          <a:bodyPr wrap="square" rtlCol="0">
            <a:spAutoFit/>
          </a:bodyPr>
          <a:lstStyle/>
          <a:p>
            <a:r>
              <a:rPr lang="en-US" dirty="0" smtClean="0"/>
              <a:t> Fig19 : airship attached with Mooring Mast</a:t>
            </a:r>
            <a:endParaRPr lang="en-US" dirty="0"/>
          </a:p>
        </p:txBody>
      </p:sp>
      <p:pic>
        <p:nvPicPr>
          <p:cNvPr id="7" name="Picture 6" descr="IMG_20150419_164715.jpg"/>
          <p:cNvPicPr/>
          <p:nvPr/>
        </p:nvPicPr>
        <p:blipFill>
          <a:blip r:embed="rId3" cstate="print"/>
          <a:stretch>
            <a:fillRect/>
          </a:stretch>
        </p:blipFill>
        <p:spPr>
          <a:xfrm>
            <a:off x="1714480" y="2857496"/>
            <a:ext cx="5760085" cy="3241675"/>
          </a:xfrm>
          <a:prstGeom prst="rect">
            <a:avLst/>
          </a:prstGeom>
        </p:spPr>
      </p:pic>
      <p:sp>
        <p:nvSpPr>
          <p:cNvPr id="8" name="Slide Number Placeholder 7"/>
          <p:cNvSpPr>
            <a:spLocks noGrp="1"/>
          </p:cNvSpPr>
          <p:nvPr>
            <p:ph type="sldNum" sz="quarter" idx="12"/>
          </p:nvPr>
        </p:nvSpPr>
        <p:spPr/>
        <p:txBody>
          <a:bodyPr/>
          <a:lstStyle/>
          <a:p>
            <a:fld id="{FFBB14C8-798B-4DDE-B5A5-2562D1F779AE}"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Result</a:t>
            </a:r>
            <a:endParaRPr lang="en-US" b="1"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fld id="{FFBB14C8-798B-4DDE-B5A5-2562D1F779AE}" type="slidenum">
              <a:rPr lang="en-US" smtClean="0"/>
              <a:pPr/>
              <a:t>29</a:t>
            </a:fld>
            <a:endParaRPr lang="en-US"/>
          </a:p>
        </p:txBody>
      </p:sp>
      <p:graphicFrame>
        <p:nvGraphicFramePr>
          <p:cNvPr id="4" name="Table 3"/>
          <p:cNvGraphicFramePr>
            <a:graphicFrameLocks noGrp="1"/>
          </p:cNvGraphicFramePr>
          <p:nvPr/>
        </p:nvGraphicFramePr>
        <p:xfrm>
          <a:off x="571472" y="2194560"/>
          <a:ext cx="8143931" cy="3703320"/>
        </p:xfrm>
        <a:graphic>
          <a:graphicData uri="http://schemas.openxmlformats.org/drawingml/2006/table">
            <a:tbl>
              <a:tblPr/>
              <a:tblGrid>
                <a:gridCol w="4071527"/>
                <a:gridCol w="4072404"/>
              </a:tblGrid>
              <a:tr h="0">
                <a:tc>
                  <a:txBody>
                    <a:bodyPr/>
                    <a:lstStyle/>
                    <a:p>
                      <a:pPr marL="0" marR="0" algn="ctr">
                        <a:lnSpc>
                          <a:spcPct val="150000"/>
                        </a:lnSpc>
                        <a:spcBef>
                          <a:spcPts val="0"/>
                        </a:spcBef>
                        <a:spcAft>
                          <a:spcPts val="0"/>
                        </a:spcAft>
                      </a:pPr>
                      <a:r>
                        <a:rPr lang="en-IN" sz="1800" b="1" dirty="0">
                          <a:latin typeface="+mj-lt"/>
                          <a:ea typeface="Times New Roman"/>
                          <a:cs typeface="Times New Roman"/>
                        </a:rPr>
                        <a:t>Parameters</a:t>
                      </a:r>
                      <a:endParaRPr lang="en-US"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b="1">
                          <a:latin typeface="+mj-lt"/>
                          <a:ea typeface="Times New Roman"/>
                          <a:cs typeface="Times New Roman"/>
                        </a:rPr>
                        <a:t>Specification</a:t>
                      </a:r>
                      <a:endParaRPr lang="en-US" sz="18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4770" marR="0">
                        <a:lnSpc>
                          <a:spcPct val="150000"/>
                        </a:lnSpc>
                        <a:spcBef>
                          <a:spcPts val="20"/>
                        </a:spcBef>
                        <a:spcAft>
                          <a:spcPts val="0"/>
                        </a:spcAft>
                      </a:pPr>
                      <a:r>
                        <a:rPr lang="en-US" sz="1800" spc="10">
                          <a:solidFill>
                            <a:srgbClr val="080808"/>
                          </a:solidFill>
                          <a:latin typeface="+mj-lt"/>
                          <a:ea typeface="Calibri"/>
                          <a:cs typeface="Times New Roman"/>
                        </a:rPr>
                        <a:t>Length</a:t>
                      </a:r>
                      <a:r>
                        <a:rPr lang="en-US" sz="1800" spc="5">
                          <a:solidFill>
                            <a:srgbClr val="080808"/>
                          </a:solidFill>
                          <a:latin typeface="+mj-lt"/>
                          <a:ea typeface="Calibri"/>
                          <a:cs typeface="Times New Roman"/>
                        </a:rPr>
                        <a:t>[m]</a:t>
                      </a:r>
                      <a:endParaRPr lang="en-US" sz="18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dirty="0" smtClean="0">
                          <a:latin typeface="+mj-lt"/>
                          <a:ea typeface="Times New Roman"/>
                          <a:cs typeface="Times New Roman"/>
                        </a:rPr>
                        <a:t>3.7</a:t>
                      </a:r>
                      <a:endParaRPr lang="en-US"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4770" marR="0">
                        <a:lnSpc>
                          <a:spcPct val="150000"/>
                        </a:lnSpc>
                        <a:spcBef>
                          <a:spcPts val="20"/>
                        </a:spcBef>
                        <a:spcAft>
                          <a:spcPts val="0"/>
                        </a:spcAft>
                      </a:pPr>
                      <a:r>
                        <a:rPr lang="en-US" sz="1800" spc="10">
                          <a:solidFill>
                            <a:srgbClr val="080808"/>
                          </a:solidFill>
                          <a:latin typeface="+mj-lt"/>
                          <a:ea typeface="Calibri"/>
                          <a:cs typeface="Times New Roman"/>
                        </a:rPr>
                        <a:t>Diameter</a:t>
                      </a:r>
                      <a:r>
                        <a:rPr lang="en-US" sz="1800" spc="5">
                          <a:solidFill>
                            <a:srgbClr val="080808"/>
                          </a:solidFill>
                          <a:latin typeface="+mj-lt"/>
                          <a:ea typeface="Calibri"/>
                          <a:cs typeface="Times New Roman"/>
                        </a:rPr>
                        <a:t>[m]</a:t>
                      </a:r>
                      <a:endParaRPr lang="en-US" sz="18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dirty="0">
                          <a:latin typeface="+mj-lt"/>
                          <a:ea typeface="Times New Roman"/>
                          <a:cs typeface="Times New Roman"/>
                        </a:rPr>
                        <a:t>1.3</a:t>
                      </a:r>
                      <a:endParaRPr lang="en-US"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1595" marR="0">
                        <a:lnSpc>
                          <a:spcPct val="150000"/>
                        </a:lnSpc>
                        <a:spcBef>
                          <a:spcPts val="0"/>
                        </a:spcBef>
                        <a:spcAft>
                          <a:spcPts val="0"/>
                        </a:spcAft>
                      </a:pPr>
                      <a:r>
                        <a:rPr lang="en-US" sz="1800">
                          <a:solidFill>
                            <a:srgbClr val="080808"/>
                          </a:solidFill>
                          <a:latin typeface="+mj-lt"/>
                          <a:ea typeface="Calibri"/>
                          <a:cs typeface="Times New Roman"/>
                        </a:rPr>
                        <a:t>Volume [m3]</a:t>
                      </a:r>
                      <a:endParaRPr lang="en-US" sz="18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a:latin typeface="+mj-lt"/>
                          <a:ea typeface="Times New Roman"/>
                          <a:cs typeface="Times New Roman"/>
                        </a:rPr>
                        <a:t>3.670</a:t>
                      </a:r>
                      <a:endParaRPr lang="en-US" sz="18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0485" marR="0">
                        <a:lnSpc>
                          <a:spcPct val="150000"/>
                        </a:lnSpc>
                        <a:spcBef>
                          <a:spcPts val="0"/>
                        </a:spcBef>
                        <a:spcAft>
                          <a:spcPts val="0"/>
                        </a:spcAft>
                      </a:pPr>
                      <a:r>
                        <a:rPr lang="en-US" sz="1800" spc="-5">
                          <a:solidFill>
                            <a:srgbClr val="080808"/>
                          </a:solidFill>
                          <a:latin typeface="+mj-lt"/>
                          <a:ea typeface="Calibri"/>
                          <a:cs typeface="Times New Roman"/>
                        </a:rPr>
                        <a:t>Surface </a:t>
                      </a:r>
                      <a:r>
                        <a:rPr lang="en-US" sz="1800" spc="5">
                          <a:solidFill>
                            <a:srgbClr val="080808"/>
                          </a:solidFill>
                          <a:latin typeface="+mj-lt"/>
                          <a:ea typeface="Calibri"/>
                          <a:cs typeface="Times New Roman"/>
                        </a:rPr>
                        <a:t>Area [m2]</a:t>
                      </a:r>
                      <a:endParaRPr lang="en-US" sz="18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dirty="0" smtClean="0">
                          <a:latin typeface="+mj-lt"/>
                          <a:ea typeface="Times New Roman"/>
                          <a:cs typeface="Times New Roman"/>
                        </a:rPr>
                        <a:t>13.037</a:t>
                      </a:r>
                      <a:endParaRPr lang="en-US"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0485" marR="0">
                        <a:lnSpc>
                          <a:spcPct val="150000"/>
                        </a:lnSpc>
                        <a:spcBef>
                          <a:spcPts val="0"/>
                        </a:spcBef>
                        <a:spcAft>
                          <a:spcPts val="0"/>
                        </a:spcAft>
                      </a:pPr>
                      <a:r>
                        <a:rPr lang="en-US" sz="1800">
                          <a:solidFill>
                            <a:srgbClr val="080808"/>
                          </a:solidFill>
                          <a:latin typeface="+mj-lt"/>
                          <a:ea typeface="Calibri"/>
                          <a:cs typeface="Times New Roman"/>
                        </a:rPr>
                        <a:t>Gross </a:t>
                      </a:r>
                      <a:r>
                        <a:rPr lang="en-US" sz="1800" spc="-5">
                          <a:solidFill>
                            <a:srgbClr val="080808"/>
                          </a:solidFill>
                          <a:latin typeface="+mj-lt"/>
                          <a:ea typeface="Calibri"/>
                          <a:cs typeface="Times New Roman"/>
                        </a:rPr>
                        <a:t>Lift </a:t>
                      </a:r>
                      <a:r>
                        <a:rPr lang="en-US" sz="1800">
                          <a:solidFill>
                            <a:srgbClr val="080808"/>
                          </a:solidFill>
                          <a:latin typeface="+mj-lt"/>
                          <a:ea typeface="Calibri"/>
                          <a:cs typeface="Times New Roman"/>
                        </a:rPr>
                        <a:t>[Kg]</a:t>
                      </a:r>
                      <a:endParaRPr lang="en-US" sz="18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dirty="0" smtClean="0">
                          <a:latin typeface="+mj-lt"/>
                          <a:ea typeface="Times New Roman"/>
                          <a:cs typeface="Times New Roman"/>
                        </a:rPr>
                        <a:t>3.90</a:t>
                      </a:r>
                      <a:endParaRPr lang="en-US"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70485" marR="0">
                        <a:lnSpc>
                          <a:spcPct val="150000"/>
                        </a:lnSpc>
                        <a:spcBef>
                          <a:spcPts val="0"/>
                        </a:spcBef>
                        <a:spcAft>
                          <a:spcPts val="0"/>
                        </a:spcAft>
                      </a:pPr>
                      <a:r>
                        <a:rPr lang="en-US" sz="1800">
                          <a:solidFill>
                            <a:srgbClr val="080808"/>
                          </a:solidFill>
                          <a:latin typeface="+mj-lt"/>
                          <a:ea typeface="Calibri"/>
                          <a:cs typeface="Times New Roman"/>
                        </a:rPr>
                        <a:t>Net </a:t>
                      </a:r>
                      <a:r>
                        <a:rPr lang="en-US" sz="1800" spc="-5">
                          <a:solidFill>
                            <a:srgbClr val="080808"/>
                          </a:solidFill>
                          <a:latin typeface="+mj-lt"/>
                          <a:ea typeface="Calibri"/>
                          <a:cs typeface="Times New Roman"/>
                        </a:rPr>
                        <a:t>Lift </a:t>
                      </a:r>
                      <a:r>
                        <a:rPr lang="en-US" sz="1800">
                          <a:solidFill>
                            <a:srgbClr val="080808"/>
                          </a:solidFill>
                          <a:latin typeface="+mj-lt"/>
                          <a:ea typeface="Calibri"/>
                          <a:cs typeface="Times New Roman"/>
                        </a:rPr>
                        <a:t>[Kg]</a:t>
                      </a:r>
                      <a:endParaRPr lang="en-US" sz="18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dirty="0" smtClean="0">
                          <a:latin typeface="+mj-lt"/>
                          <a:ea typeface="Times New Roman"/>
                          <a:cs typeface="Times New Roman"/>
                        </a:rPr>
                        <a:t>2.794</a:t>
                      </a:r>
                      <a:endParaRPr lang="en-US"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4770" marR="0">
                        <a:lnSpc>
                          <a:spcPct val="150000"/>
                        </a:lnSpc>
                        <a:spcBef>
                          <a:spcPts val="0"/>
                        </a:spcBef>
                        <a:spcAft>
                          <a:spcPts val="0"/>
                        </a:spcAft>
                      </a:pPr>
                      <a:r>
                        <a:rPr lang="en-US" sz="1800" spc="-5">
                          <a:solidFill>
                            <a:srgbClr val="080808"/>
                          </a:solidFill>
                          <a:latin typeface="+mj-lt"/>
                          <a:ea typeface="Calibri"/>
                          <a:cs typeface="Times New Roman"/>
                        </a:rPr>
                        <a:t>Fin </a:t>
                      </a:r>
                      <a:r>
                        <a:rPr lang="en-US" sz="1800" spc="10">
                          <a:solidFill>
                            <a:srgbClr val="1A1A1A"/>
                          </a:solidFill>
                          <a:latin typeface="+mj-lt"/>
                          <a:ea typeface="Calibri"/>
                          <a:cs typeface="Times New Roman"/>
                        </a:rPr>
                        <a:t>Configuration</a:t>
                      </a:r>
                      <a:endParaRPr lang="en-US" sz="18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spc="-5">
                          <a:latin typeface="+mj-lt"/>
                          <a:ea typeface="Times New Roman"/>
                          <a:cs typeface="Times New Roman"/>
                        </a:rPr>
                        <a:t>'+'type</a:t>
                      </a:r>
                      <a:endParaRPr lang="en-US" sz="18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64770" marR="0">
                        <a:lnSpc>
                          <a:spcPct val="150000"/>
                        </a:lnSpc>
                        <a:spcBef>
                          <a:spcPts val="0"/>
                        </a:spcBef>
                        <a:spcAft>
                          <a:spcPts val="0"/>
                        </a:spcAft>
                      </a:pPr>
                      <a:r>
                        <a:rPr lang="en-US" sz="1800" spc="-5">
                          <a:solidFill>
                            <a:srgbClr val="080808"/>
                          </a:solidFill>
                          <a:latin typeface="+mj-lt"/>
                          <a:ea typeface="Calibri"/>
                          <a:cs typeface="Times New Roman"/>
                        </a:rPr>
                        <a:t>Gondola Type</a:t>
                      </a:r>
                      <a:endParaRPr lang="en-US" sz="18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IN" sz="1800" dirty="0">
                          <a:solidFill>
                            <a:srgbClr val="080808"/>
                          </a:solidFill>
                          <a:latin typeface="+mj-lt"/>
                          <a:ea typeface="Times New Roman"/>
                          <a:cs typeface="Times New Roman"/>
                        </a:rPr>
                        <a:t>Open Structure</a:t>
                      </a:r>
                      <a:endParaRPr lang="en-US" sz="18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solidFill>
                  <a:schemeClr val="accent2">
                    <a:lumMod val="50000"/>
                  </a:schemeClr>
                </a:solidFill>
              </a:rPr>
              <a:t>History</a:t>
            </a:r>
            <a:endParaRPr lang="en-US" b="1" dirty="0">
              <a:solidFill>
                <a:schemeClr val="accent2">
                  <a:lumMod val="50000"/>
                </a:schemeClr>
              </a:solidFill>
            </a:endParaRPr>
          </a:p>
        </p:txBody>
      </p:sp>
      <p:sp>
        <p:nvSpPr>
          <p:cNvPr id="10" name="Content Placeholder 9"/>
          <p:cNvSpPr>
            <a:spLocks noGrp="1"/>
          </p:cNvSpPr>
          <p:nvPr>
            <p:ph idx="1"/>
          </p:nvPr>
        </p:nvSpPr>
        <p:spPr/>
        <p:txBody>
          <a:bodyPr/>
          <a:lstStyle/>
          <a:p>
            <a:r>
              <a:rPr lang="en-US" dirty="0" smtClean="0">
                <a:solidFill>
                  <a:schemeClr val="accent2">
                    <a:lumMod val="50000"/>
                  </a:schemeClr>
                </a:solidFill>
              </a:rPr>
              <a:t>In 1852, Henri Giffard made Steam engine powered airship</a:t>
            </a:r>
            <a:r>
              <a:rPr lang="en-US" baseline="30000" dirty="0" smtClean="0">
                <a:solidFill>
                  <a:schemeClr val="accent2">
                    <a:lumMod val="50000"/>
                  </a:schemeClr>
                </a:solidFill>
              </a:rPr>
              <a:t>[1]</a:t>
            </a:r>
            <a:r>
              <a:rPr lang="en-US" dirty="0" smtClean="0">
                <a:solidFill>
                  <a:schemeClr val="accent2">
                    <a:lumMod val="50000"/>
                  </a:schemeClr>
                </a:solidFill>
              </a:rPr>
              <a:t>.</a:t>
            </a:r>
          </a:p>
          <a:p>
            <a:r>
              <a:rPr lang="en-US" dirty="0" smtClean="0">
                <a:solidFill>
                  <a:schemeClr val="accent2">
                    <a:lumMod val="50000"/>
                  </a:schemeClr>
                </a:solidFill>
              </a:rPr>
              <a:t>In 1872, Paul Haenlein flew an airship with an IC engine running on the coal gas .</a:t>
            </a:r>
          </a:p>
          <a:p>
            <a:r>
              <a:rPr lang="en-US" dirty="0" smtClean="0">
                <a:solidFill>
                  <a:schemeClr val="accent2">
                    <a:lumMod val="50000"/>
                  </a:schemeClr>
                </a:solidFill>
              </a:rPr>
              <a:t>In 1936-1937, The largest passenger airship is made by Germany named as Zeppelin airship.</a:t>
            </a:r>
          </a:p>
          <a:p>
            <a:endParaRPr lang="en-US" dirty="0">
              <a:solidFill>
                <a:schemeClr val="accent2">
                  <a:lumMod val="50000"/>
                </a:schemeClr>
              </a:solidFill>
            </a:endParaRPr>
          </a:p>
        </p:txBody>
      </p:sp>
      <p:pic>
        <p:nvPicPr>
          <p:cNvPr id="11" name="Picture 10" descr="54cb1b5592f17_-_bho-airship-02-0913-lgn-72357366.jpg"/>
          <p:cNvPicPr>
            <a:picLocks noChangeAspect="1"/>
          </p:cNvPicPr>
          <p:nvPr/>
        </p:nvPicPr>
        <p:blipFill>
          <a:blip r:embed="rId3"/>
          <a:stretch>
            <a:fillRect/>
          </a:stretch>
        </p:blipFill>
        <p:spPr>
          <a:xfrm>
            <a:off x="1714480" y="3643314"/>
            <a:ext cx="5715000" cy="2643206"/>
          </a:xfrm>
          <a:prstGeom prst="rect">
            <a:avLst/>
          </a:prstGeom>
        </p:spPr>
      </p:pic>
      <p:sp>
        <p:nvSpPr>
          <p:cNvPr id="17" name="TextBox 16"/>
          <p:cNvSpPr txBox="1"/>
          <p:nvPr/>
        </p:nvSpPr>
        <p:spPr>
          <a:xfrm>
            <a:off x="2071670" y="6429396"/>
            <a:ext cx="5000660" cy="369332"/>
          </a:xfrm>
          <a:prstGeom prst="rect">
            <a:avLst/>
          </a:prstGeom>
          <a:noFill/>
        </p:spPr>
        <p:txBody>
          <a:bodyPr wrap="square" rtlCol="0">
            <a:spAutoFit/>
          </a:bodyPr>
          <a:lstStyle/>
          <a:p>
            <a:pPr algn="ctr"/>
            <a:r>
              <a:rPr lang="en-US" dirty="0" smtClean="0"/>
              <a:t>Fig1 : Giffard airship</a:t>
            </a:r>
            <a:r>
              <a:rPr lang="en-US" baseline="30000" dirty="0" smtClean="0"/>
              <a:t>[1]</a:t>
            </a:r>
            <a:endParaRPr lang="en-US" dirty="0"/>
          </a:p>
        </p:txBody>
      </p:sp>
      <p:sp>
        <p:nvSpPr>
          <p:cNvPr id="6" name="Slide Number Placeholder 5"/>
          <p:cNvSpPr>
            <a:spLocks noGrp="1"/>
          </p:cNvSpPr>
          <p:nvPr>
            <p:ph type="sldNum" sz="quarter" idx="12"/>
          </p:nvPr>
        </p:nvSpPr>
        <p:spPr/>
        <p:txBody>
          <a:bodyPr/>
          <a:lstStyle/>
          <a:p>
            <a:fld id="{FFBB14C8-798B-4DDE-B5A5-2562D1F779A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Flight Testing</a:t>
            </a:r>
            <a:endParaRPr lang="en-US" b="1"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fld id="{FFBB14C8-798B-4DDE-B5A5-2562D1F779AE}" type="slidenum">
              <a:rPr lang="en-US" smtClean="0"/>
              <a:pPr/>
              <a:t>30</a:t>
            </a:fld>
            <a:endParaRPr lang="en-US"/>
          </a:p>
        </p:txBody>
      </p:sp>
      <p:pic>
        <p:nvPicPr>
          <p:cNvPr id="5" name="aiktc.mp4">
            <a:hlinkClick r:id="" action="ppaction://media"/>
          </p:cNvPr>
          <p:cNvPicPr>
            <a:picLocks noRot="1" noChangeAspect="1"/>
          </p:cNvPicPr>
          <p:nvPr>
            <a:videoFile r:link="rId1"/>
          </p:nvPr>
        </p:nvPicPr>
        <p:blipFill>
          <a:blip r:embed="rId3"/>
          <a:stretch>
            <a:fillRect/>
          </a:stretch>
        </p:blipFill>
        <p:spPr>
          <a:xfrm>
            <a:off x="0" y="1143008"/>
            <a:ext cx="9144000" cy="5715016"/>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Conclusion</a:t>
            </a:r>
            <a:endParaRPr lang="en-US" b="1" dirty="0">
              <a:solidFill>
                <a:schemeClr val="accent2">
                  <a:lumMod val="50000"/>
                </a:schemeClr>
              </a:solidFill>
            </a:endParaRPr>
          </a:p>
        </p:txBody>
      </p:sp>
      <p:sp>
        <p:nvSpPr>
          <p:cNvPr id="3" name="Rectangle 2"/>
          <p:cNvSpPr/>
          <p:nvPr/>
        </p:nvSpPr>
        <p:spPr>
          <a:xfrm>
            <a:off x="0" y="1285860"/>
            <a:ext cx="9144000" cy="5572140"/>
          </a:xfrm>
          <a:prstGeom prst="rect">
            <a:avLst/>
          </a:prstGeom>
          <a:blipFill dpi="0" rotWithShape="1">
            <a:blip r:embed="rId2">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71472" y="1571612"/>
            <a:ext cx="7929618" cy="3477875"/>
          </a:xfrm>
          <a:prstGeom prst="rect">
            <a:avLst/>
          </a:prstGeom>
          <a:noFill/>
        </p:spPr>
        <p:txBody>
          <a:bodyPr wrap="square" rtlCol="0">
            <a:spAutoFit/>
          </a:bodyPr>
          <a:lstStyle/>
          <a:p>
            <a:pPr algn="just"/>
            <a:r>
              <a:rPr lang="en-US" sz="2200" dirty="0" smtClean="0">
                <a:solidFill>
                  <a:schemeClr val="accent2">
                    <a:lumMod val="50000"/>
                  </a:schemeClr>
                </a:solidFill>
                <a:latin typeface="Times New Roman" pitchFamily="18" charset="0"/>
                <a:cs typeface="Times New Roman" pitchFamily="18" charset="0"/>
              </a:rPr>
              <a:t>A scaled model of an airship is fabricated in order to check permeability of material and the other parameters after successful testing and presentation of scale model finally the remotely controlled indoor airship( zeppelin shape) is designed fabricated and tested in </a:t>
            </a:r>
            <a:r>
              <a:rPr lang="en-US" sz="2200" b="1" dirty="0" smtClean="0">
                <a:solidFill>
                  <a:schemeClr val="accent2">
                    <a:lumMod val="50000"/>
                  </a:schemeClr>
                </a:solidFill>
                <a:latin typeface="Times New Roman" pitchFamily="18" charset="0"/>
                <a:cs typeface="Times New Roman" pitchFamily="18" charset="0"/>
              </a:rPr>
              <a:t>IIT-Bombay</a:t>
            </a:r>
            <a:r>
              <a:rPr lang="en-US" sz="2200" dirty="0" smtClean="0">
                <a:solidFill>
                  <a:schemeClr val="accent2">
                    <a:lumMod val="50000"/>
                  </a:schemeClr>
                </a:solidFill>
                <a:latin typeface="Times New Roman" pitchFamily="18" charset="0"/>
                <a:cs typeface="Times New Roman" pitchFamily="18" charset="0"/>
              </a:rPr>
              <a:t>. The new concept of sliding gondola along with fixed gondola has been designed and tested successfully. The result obtained by the methodology adopted for designed and fabrication found to be corrected.</a:t>
            </a:r>
            <a:r>
              <a:rPr lang="en-IN" sz="2200" dirty="0" smtClean="0">
                <a:solidFill>
                  <a:schemeClr val="accent2">
                    <a:lumMod val="50000"/>
                  </a:schemeClr>
                </a:solidFill>
                <a:latin typeface="Times New Roman" pitchFamily="18" charset="0"/>
                <a:cs typeface="Times New Roman" pitchFamily="18" charset="0"/>
              </a:rPr>
              <a:t> Design and fabrication of an airship is not as simple as it looks like.</a:t>
            </a:r>
            <a:endParaRPr lang="en-US" sz="2200" dirty="0" smtClean="0">
              <a:solidFill>
                <a:schemeClr val="accent2">
                  <a:lumMod val="50000"/>
                </a:schemeClr>
              </a:solidFill>
              <a:latin typeface="Times New Roman" pitchFamily="18" charset="0"/>
              <a:cs typeface="Times New Roman" pitchFamily="18" charset="0"/>
            </a:endParaRPr>
          </a:p>
          <a:p>
            <a:pPr algn="just"/>
            <a:endParaRPr lang="en-US" sz="2200" dirty="0">
              <a:solidFill>
                <a:schemeClr val="accent2">
                  <a:lumMod val="50000"/>
                </a:scheme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FFBB14C8-798B-4DDE-B5A5-2562D1F779A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2">
                    <a:lumMod val="50000"/>
                  </a:schemeClr>
                </a:solidFill>
              </a:rPr>
              <a:t>References</a:t>
            </a:r>
            <a:endParaRPr lang="en-US" sz="4000" b="1" dirty="0">
              <a:solidFill>
                <a:schemeClr val="accent2">
                  <a:lumMod val="50000"/>
                </a:schemeClr>
              </a:solidFill>
            </a:endParaRPr>
          </a:p>
        </p:txBody>
      </p:sp>
      <p:sp>
        <p:nvSpPr>
          <p:cNvPr id="3" name="Content Placeholder 2"/>
          <p:cNvSpPr>
            <a:spLocks noGrp="1"/>
          </p:cNvSpPr>
          <p:nvPr>
            <p:ph idx="1"/>
          </p:nvPr>
        </p:nvSpPr>
        <p:spPr>
          <a:xfrm>
            <a:off x="228600" y="1371600"/>
            <a:ext cx="8686800" cy="5334000"/>
          </a:xfrm>
        </p:spPr>
        <p:txBody>
          <a:bodyPr>
            <a:normAutofit fontScale="70000" lnSpcReduction="20000"/>
          </a:bodyPr>
          <a:lstStyle/>
          <a:p>
            <a:pPr marL="457200" lvl="0" indent="-457200">
              <a:buFont typeface="+mj-lt"/>
              <a:buAutoNum type="arabicPeriod"/>
            </a:pPr>
            <a:r>
              <a:rPr lang="en-IN" dirty="0" smtClean="0">
                <a:solidFill>
                  <a:schemeClr val="accent2">
                    <a:lumMod val="50000"/>
                  </a:schemeClr>
                </a:solidFill>
              </a:rPr>
              <a:t>Airship technology by GABRIEL ALEXANDER KHOURY pg no. 152, 170, 180</a:t>
            </a:r>
            <a:endParaRPr lang="en-US" dirty="0" smtClean="0">
              <a:solidFill>
                <a:schemeClr val="accent2">
                  <a:lumMod val="50000"/>
                </a:schemeClr>
              </a:solidFill>
            </a:endParaRPr>
          </a:p>
          <a:p>
            <a:pPr marL="457200" indent="-457200">
              <a:buFont typeface="+mj-lt"/>
              <a:buAutoNum type="arabicPeriod"/>
            </a:pPr>
            <a:endParaRPr lang="en-US" sz="2600" dirty="0" smtClean="0">
              <a:solidFill>
                <a:schemeClr val="accent2">
                  <a:lumMod val="50000"/>
                </a:schemeClr>
              </a:solidFill>
            </a:endParaRPr>
          </a:p>
          <a:p>
            <a:pPr marL="457200" indent="-457200">
              <a:buFont typeface="+mj-lt"/>
              <a:buAutoNum type="arabicPeriod"/>
            </a:pPr>
            <a:r>
              <a:rPr lang="en-US" sz="2600" dirty="0" smtClean="0">
                <a:solidFill>
                  <a:schemeClr val="accent2">
                    <a:lumMod val="50000"/>
                  </a:schemeClr>
                </a:solidFill>
              </a:rPr>
              <a:t>DESIGN AND FABRICATION OF A REMOTELY CONTROLLED AIRSHIP P.V.G.’S COLLEGE OF ENGINEERING AND TECHNOLOGY PUNE</a:t>
            </a:r>
          </a:p>
          <a:p>
            <a:pPr marL="457200" indent="-457200">
              <a:buFont typeface="+mj-lt"/>
              <a:buAutoNum type="arabicPeriod"/>
            </a:pPr>
            <a:endParaRPr lang="en-US" sz="2600" dirty="0" smtClean="0">
              <a:solidFill>
                <a:schemeClr val="accent2">
                  <a:lumMod val="50000"/>
                </a:schemeClr>
              </a:solidFill>
            </a:endParaRPr>
          </a:p>
          <a:p>
            <a:pPr marL="457200" indent="-457200">
              <a:buFont typeface="+mj-lt"/>
              <a:buAutoNum type="arabicPeriod"/>
            </a:pPr>
            <a:r>
              <a:rPr lang="pt-BR" sz="2600" dirty="0" smtClean="0">
                <a:solidFill>
                  <a:schemeClr val="accent2">
                    <a:lumMod val="50000"/>
                  </a:schemeClr>
                </a:solidFill>
              </a:rPr>
              <a:t>“Design Fabrication and Flight Testing of a Non-rigid Indoor Airship” Gourav Bansal*, Utsav Bhardwaj*, Nischal Jain*, Sanyam S. Mulay†, Suchay Sawardekar*, Rajkumar S. Pant‡ IIT Bombay, Mumbai-76</a:t>
            </a:r>
          </a:p>
          <a:p>
            <a:pPr marL="457200" indent="-457200">
              <a:buFont typeface="+mj-lt"/>
              <a:buAutoNum type="arabicPeriod"/>
            </a:pPr>
            <a:r>
              <a:rPr lang="en-US" sz="2600" dirty="0" err="1" smtClean="0">
                <a:solidFill>
                  <a:schemeClr val="accent2">
                    <a:lumMod val="50000"/>
                  </a:schemeClr>
                </a:solidFill>
              </a:rPr>
              <a:t>Chaugule</a:t>
            </a:r>
            <a:r>
              <a:rPr lang="en-US" sz="2600" dirty="0" smtClean="0">
                <a:solidFill>
                  <a:schemeClr val="accent2">
                    <a:lumMod val="50000"/>
                  </a:schemeClr>
                </a:solidFill>
              </a:rPr>
              <a:t>, V, </a:t>
            </a:r>
            <a:r>
              <a:rPr lang="en-US" sz="2600" dirty="0" err="1" smtClean="0">
                <a:solidFill>
                  <a:schemeClr val="accent2">
                    <a:lumMod val="50000"/>
                  </a:schemeClr>
                </a:solidFill>
              </a:rPr>
              <a:t>Jahagirdar</a:t>
            </a:r>
            <a:r>
              <a:rPr lang="en-US" sz="2600" dirty="0" smtClean="0">
                <a:solidFill>
                  <a:schemeClr val="accent2">
                    <a:lumMod val="50000"/>
                  </a:schemeClr>
                </a:solidFill>
              </a:rPr>
              <a:t>, Y. P., and Pant, R. S., “</a:t>
            </a:r>
            <a:r>
              <a:rPr lang="en-US" sz="2600" i="1" dirty="0" smtClean="0">
                <a:solidFill>
                  <a:schemeClr val="accent2">
                    <a:lumMod val="50000"/>
                  </a:schemeClr>
                </a:solidFill>
              </a:rPr>
              <a:t>Remotely Controlled Airship for Aerial Surveillance: From Concept to Reality in under a month”, AIAA-2011-6916, Proceedings of 11th Aviation Technology, Integration, and Operations (ATIO) Conference and 19th Lighter-Than-Air (LTA) Technology Conference, 20-22 Sep. 2011, Virginia Beach, Norfolk, Virginia, USA</a:t>
            </a:r>
            <a:endParaRPr lang="en-US" sz="2600" dirty="0" smtClean="0">
              <a:solidFill>
                <a:schemeClr val="accent2">
                  <a:lumMod val="50000"/>
                </a:schemeClr>
              </a:solidFill>
            </a:endParaRPr>
          </a:p>
          <a:p>
            <a:pPr marL="457200" indent="-457200">
              <a:buFont typeface="+mj-lt"/>
              <a:buAutoNum type="arabicPeriod"/>
            </a:pPr>
            <a:r>
              <a:rPr lang="en-US" sz="2600" i="1" dirty="0" smtClean="0">
                <a:solidFill>
                  <a:schemeClr val="accent2">
                    <a:lumMod val="50000"/>
                  </a:schemeClr>
                </a:solidFill>
              </a:rPr>
              <a:t>“Twin-Hull URRG Blimp Control for Low Altitude Surveillance Application” </a:t>
            </a:r>
            <a:r>
              <a:rPr lang="en-US" sz="2600" dirty="0" smtClean="0">
                <a:solidFill>
                  <a:schemeClr val="accent2">
                    <a:lumMod val="50000"/>
                  </a:schemeClr>
                </a:solidFill>
              </a:rPr>
              <a:t>Guan Yap Tan, </a:t>
            </a:r>
            <a:r>
              <a:rPr lang="en-US" sz="2600" dirty="0" err="1" smtClean="0">
                <a:solidFill>
                  <a:schemeClr val="accent2">
                    <a:lumMod val="50000"/>
                  </a:schemeClr>
                </a:solidFill>
              </a:rPr>
              <a:t>Mohd</a:t>
            </a:r>
            <a:r>
              <a:rPr lang="en-US" sz="2600" dirty="0" smtClean="0">
                <a:solidFill>
                  <a:schemeClr val="accent2">
                    <a:lumMod val="50000"/>
                  </a:schemeClr>
                </a:solidFill>
              </a:rPr>
              <a:t> Rizal </a:t>
            </a:r>
            <a:r>
              <a:rPr lang="en-US" sz="2600" dirty="0" err="1" smtClean="0">
                <a:solidFill>
                  <a:schemeClr val="accent2">
                    <a:lumMod val="50000"/>
                  </a:schemeClr>
                </a:solidFill>
              </a:rPr>
              <a:t>Arshad</a:t>
            </a:r>
            <a:r>
              <a:rPr lang="en-US" sz="2600" dirty="0" smtClean="0">
                <a:solidFill>
                  <a:schemeClr val="accent2">
                    <a:lumMod val="50000"/>
                  </a:schemeClr>
                </a:solidFill>
              </a:rPr>
              <a:t>, and </a:t>
            </a:r>
            <a:r>
              <a:rPr lang="en-US" sz="2600" dirty="0" err="1" smtClean="0">
                <a:solidFill>
                  <a:schemeClr val="accent2">
                    <a:lumMod val="50000"/>
                  </a:schemeClr>
                </a:solidFill>
              </a:rPr>
              <a:t>Herdawatie</a:t>
            </a:r>
            <a:r>
              <a:rPr lang="en-US" sz="2600" dirty="0" smtClean="0">
                <a:solidFill>
                  <a:schemeClr val="accent2">
                    <a:lumMod val="50000"/>
                  </a:schemeClr>
                </a:solidFill>
              </a:rPr>
              <a:t> Abdul </a:t>
            </a:r>
            <a:r>
              <a:rPr lang="en-US" sz="2600" dirty="0" err="1" smtClean="0">
                <a:solidFill>
                  <a:schemeClr val="accent2">
                    <a:lumMod val="50000"/>
                  </a:schemeClr>
                </a:solidFill>
              </a:rPr>
              <a:t>Kadir</a:t>
            </a:r>
            <a:r>
              <a:rPr lang="en-US" sz="2600" dirty="0" smtClean="0">
                <a:solidFill>
                  <a:schemeClr val="accent2">
                    <a:lumMod val="50000"/>
                  </a:schemeClr>
                </a:solidFill>
              </a:rPr>
              <a:t> </a:t>
            </a:r>
            <a:r>
              <a:rPr lang="pt-BR" sz="2600" dirty="0" smtClean="0">
                <a:solidFill>
                  <a:schemeClr val="accent2">
                    <a:lumMod val="50000"/>
                  </a:schemeClr>
                </a:solidFill>
              </a:rPr>
              <a:t>IRAM 2012, CCIS 330, pp. 176–182, 2012.</a:t>
            </a:r>
          </a:p>
          <a:p>
            <a:pPr marL="457200" indent="-457200">
              <a:buFont typeface="+mj-lt"/>
              <a:buAutoNum type="arabicPeriod"/>
            </a:pPr>
            <a:endParaRPr lang="pt-BR" sz="2600" dirty="0" smtClean="0">
              <a:solidFill>
                <a:schemeClr val="accent2">
                  <a:lumMod val="50000"/>
                </a:schemeClr>
              </a:solidFill>
            </a:endParaRPr>
          </a:p>
          <a:p>
            <a:pPr marL="457200" indent="-457200">
              <a:buFont typeface="+mj-lt"/>
              <a:buAutoNum type="arabicPeriod"/>
            </a:pPr>
            <a:r>
              <a:rPr lang="en-US" sz="2600" dirty="0" err="1" smtClean="0">
                <a:solidFill>
                  <a:schemeClr val="accent2">
                    <a:lumMod val="50000"/>
                  </a:schemeClr>
                </a:solidFill>
              </a:rPr>
              <a:t>Nawaz</a:t>
            </a:r>
            <a:r>
              <a:rPr lang="en-US" sz="2600" dirty="0" smtClean="0">
                <a:solidFill>
                  <a:schemeClr val="accent2">
                    <a:lumMod val="50000"/>
                  </a:schemeClr>
                </a:solidFill>
              </a:rPr>
              <a:t> I. </a:t>
            </a:r>
            <a:r>
              <a:rPr lang="en-US" sz="2600" dirty="0" err="1" smtClean="0">
                <a:solidFill>
                  <a:schemeClr val="accent2">
                    <a:lumMod val="50000"/>
                  </a:schemeClr>
                </a:solidFill>
              </a:rPr>
              <a:t>Motiwala</a:t>
            </a:r>
            <a:r>
              <a:rPr lang="en-US" sz="2600" dirty="0" smtClean="0">
                <a:solidFill>
                  <a:schemeClr val="accent2">
                    <a:lumMod val="50000"/>
                  </a:schemeClr>
                </a:solidFill>
              </a:rPr>
              <a:t>, </a:t>
            </a:r>
            <a:r>
              <a:rPr lang="en-US" sz="2600" dirty="0" err="1" smtClean="0">
                <a:solidFill>
                  <a:schemeClr val="accent2">
                    <a:lumMod val="50000"/>
                  </a:schemeClr>
                </a:solidFill>
              </a:rPr>
              <a:t>Irshad</a:t>
            </a:r>
            <a:r>
              <a:rPr lang="en-US" sz="2600" dirty="0" smtClean="0">
                <a:solidFill>
                  <a:schemeClr val="accent2">
                    <a:lumMod val="50000"/>
                  </a:schemeClr>
                </a:solidFill>
              </a:rPr>
              <a:t> Ahmed Khan, </a:t>
            </a:r>
            <a:r>
              <a:rPr lang="en-US" sz="2600" dirty="0" err="1" smtClean="0">
                <a:solidFill>
                  <a:schemeClr val="accent2">
                    <a:lumMod val="50000"/>
                  </a:schemeClr>
                </a:solidFill>
              </a:rPr>
              <a:t>Nitesh</a:t>
            </a:r>
            <a:r>
              <a:rPr lang="en-US" sz="2600" dirty="0" smtClean="0">
                <a:solidFill>
                  <a:schemeClr val="accent2">
                    <a:lumMod val="50000"/>
                  </a:schemeClr>
                </a:solidFill>
              </a:rPr>
              <a:t> </a:t>
            </a:r>
            <a:r>
              <a:rPr lang="en-US" sz="2600" dirty="0" err="1" smtClean="0">
                <a:solidFill>
                  <a:schemeClr val="accent2">
                    <a:lumMod val="50000"/>
                  </a:schemeClr>
                </a:solidFill>
              </a:rPr>
              <a:t>P.Yelve</a:t>
            </a:r>
            <a:r>
              <a:rPr lang="en-US" sz="2600" dirty="0" smtClean="0">
                <a:solidFill>
                  <a:schemeClr val="accent2">
                    <a:lumMod val="50000"/>
                  </a:schemeClr>
                </a:solidFill>
              </a:rPr>
              <a:t>, </a:t>
            </a:r>
            <a:r>
              <a:rPr lang="en-US" sz="2600" dirty="0" err="1" smtClean="0">
                <a:solidFill>
                  <a:schemeClr val="accent2">
                    <a:lumMod val="50000"/>
                  </a:schemeClr>
                </a:solidFill>
              </a:rPr>
              <a:t>Balkrisha</a:t>
            </a:r>
            <a:r>
              <a:rPr lang="en-US" sz="2600" dirty="0" smtClean="0">
                <a:solidFill>
                  <a:schemeClr val="accent2">
                    <a:lumMod val="50000"/>
                  </a:schemeClr>
                </a:solidFill>
              </a:rPr>
              <a:t> E. </a:t>
            </a:r>
            <a:r>
              <a:rPr lang="en-US" sz="2600" dirty="0" err="1" smtClean="0">
                <a:solidFill>
                  <a:schemeClr val="accent2">
                    <a:lumMod val="50000"/>
                  </a:schemeClr>
                </a:solidFill>
              </a:rPr>
              <a:t>Narkhede</a:t>
            </a:r>
            <a:r>
              <a:rPr lang="en-US" sz="2600" dirty="0" smtClean="0">
                <a:solidFill>
                  <a:schemeClr val="accent2">
                    <a:lumMod val="50000"/>
                  </a:schemeClr>
                </a:solidFill>
              </a:rPr>
              <a:t>, </a:t>
            </a:r>
            <a:r>
              <a:rPr lang="en-US" sz="2600" dirty="0" err="1" smtClean="0">
                <a:solidFill>
                  <a:schemeClr val="accent2">
                    <a:lumMod val="50000"/>
                  </a:schemeClr>
                </a:solidFill>
              </a:rPr>
              <a:t>Rajkumar</a:t>
            </a:r>
            <a:r>
              <a:rPr lang="en-US" sz="2600" dirty="0" smtClean="0">
                <a:solidFill>
                  <a:schemeClr val="accent2">
                    <a:lumMod val="50000"/>
                  </a:schemeClr>
                </a:solidFill>
              </a:rPr>
              <a:t> S. Pant “ </a:t>
            </a:r>
            <a:r>
              <a:rPr lang="en-US" sz="2600" i="1" dirty="0" smtClean="0">
                <a:solidFill>
                  <a:schemeClr val="accent2">
                    <a:lumMod val="50000"/>
                  </a:schemeClr>
                </a:solidFill>
              </a:rPr>
              <a:t>Conceptual approach for Design, Fabrication and Testing of Indoor remotely controlled Airship</a:t>
            </a:r>
            <a:r>
              <a:rPr lang="en-US" sz="2600" dirty="0" smtClean="0">
                <a:solidFill>
                  <a:schemeClr val="accent2">
                    <a:lumMod val="50000"/>
                  </a:schemeClr>
                </a:solidFill>
              </a:rPr>
              <a:t>”, Journal of Advance Material Research </a:t>
            </a:r>
            <a:r>
              <a:rPr lang="en-US" sz="2600" dirty="0" err="1" smtClean="0">
                <a:solidFill>
                  <a:schemeClr val="accent2">
                    <a:lumMod val="50000"/>
                  </a:schemeClr>
                </a:solidFill>
              </a:rPr>
              <a:t>Vols</a:t>
            </a:r>
            <a:r>
              <a:rPr lang="en-US" sz="2600" dirty="0" smtClean="0">
                <a:solidFill>
                  <a:schemeClr val="accent2">
                    <a:lumMod val="50000"/>
                  </a:schemeClr>
                </a:solidFill>
              </a:rPr>
              <a:t> 690-693 (2013) pp 3390- 3395</a:t>
            </a:r>
          </a:p>
          <a:p>
            <a:pPr marL="457200" indent="-457200">
              <a:buFont typeface="+mj-lt"/>
              <a:buAutoNum type="arabicPeriod"/>
            </a:pPr>
            <a:endParaRPr lang="en-US" i="1"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6ECF81E8-6DE5-4C92-89BE-5D6CD56A8BF1}" type="slidenum">
              <a:rPr lang="en-US" smtClean="0"/>
              <a:pPr/>
              <a:t>32</a:t>
            </a:fld>
            <a:endParaRPr lang="en-US" dirty="0"/>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a:pPr>
            <a:r>
              <a:rPr lang="en-US" dirty="0" smtClean="0"/>
              <a:t>Web link: </a:t>
            </a:r>
            <a:r>
              <a:rPr lang="en-US" dirty="0" smtClean="0">
                <a:solidFill>
                  <a:schemeClr val="accent2">
                    <a:lumMod val="50000"/>
                  </a:schemeClr>
                </a:solidFill>
                <a:hlinkClick r:id="rId3"/>
              </a:rPr>
              <a:t>http://en.wikipedia.org/wiki/Airship</a:t>
            </a:r>
            <a:endParaRPr lang="en-US" dirty="0" smtClean="0">
              <a:solidFill>
                <a:schemeClr val="accent2">
                  <a:lumMod val="50000"/>
                </a:schemeClr>
              </a:solidFill>
            </a:endParaRPr>
          </a:p>
          <a:p>
            <a:pPr marL="457200" indent="-457200">
              <a:buFont typeface="+mj-lt"/>
              <a:buAutoNum type="arabicPeriod"/>
            </a:pPr>
            <a:r>
              <a:rPr lang="en-US" dirty="0" smtClean="0"/>
              <a:t>Web link: </a:t>
            </a:r>
            <a:r>
              <a:rPr lang="en-US" dirty="0" smtClean="0">
                <a:hlinkClick r:id="rId4"/>
              </a:rPr>
              <a:t>http://www.goodyear.eu/uk_en/news/goodyear-blimp/blimp-facts.jsp</a:t>
            </a:r>
            <a:endParaRPr lang="en-US" dirty="0" smtClean="0"/>
          </a:p>
          <a:p>
            <a:pPr>
              <a:buFont typeface="+mj-lt"/>
              <a:buAutoNum type="arabicPeriod"/>
            </a:pPr>
            <a:r>
              <a:rPr lang="en-US" dirty="0" smtClean="0"/>
              <a:t>Web link:  </a:t>
            </a:r>
            <a:r>
              <a:rPr lang="en-US" dirty="0" smtClean="0">
                <a:hlinkClick r:id="rId5"/>
              </a:rPr>
              <a:t>http://www.deviantart.com/morelikethis/artists/430286156?view_mode=2</a:t>
            </a:r>
            <a:endParaRPr lang="en-US" dirty="0" smtClean="0"/>
          </a:p>
          <a:p>
            <a:pPr lvl="0">
              <a:buFont typeface="+mj-lt"/>
              <a:buAutoNum type="arabicPeriod"/>
            </a:pPr>
            <a:r>
              <a:rPr lang="en-IN" dirty="0" smtClean="0"/>
              <a:t>Web Link: </a:t>
            </a:r>
            <a:r>
              <a:rPr lang="en-US" dirty="0" smtClean="0">
                <a:hlinkClick r:id="rId4"/>
              </a:rPr>
              <a:t>http://www.goodyear.eu/uk_en/news/goodyear-blimp/blimp-facts.jsp</a:t>
            </a:r>
            <a:endParaRPr lang="en-US" dirty="0" smtClean="0"/>
          </a:p>
          <a:p>
            <a:pPr lvl="0">
              <a:buFont typeface="+mj-lt"/>
              <a:buAutoNum type="arabicPeriod"/>
            </a:pPr>
            <a:r>
              <a:rPr lang="en-IN" dirty="0" smtClean="0"/>
              <a:t>Web Link : </a:t>
            </a:r>
            <a:r>
              <a:rPr lang="en-US" dirty="0" smtClean="0">
                <a:hlinkClick r:id="rId6"/>
              </a:rPr>
              <a:t>http://oskbes.ru/au30-e.html</a:t>
            </a:r>
            <a:endParaRPr lang="en-US" dirty="0" smtClean="0"/>
          </a:p>
          <a:p>
            <a:pPr lvl="0">
              <a:buFont typeface="+mj-lt"/>
              <a:buAutoNum type="arabicPeriod"/>
            </a:pPr>
            <a:r>
              <a:rPr lang="en-IN" dirty="0" smtClean="0"/>
              <a:t>Web Link </a:t>
            </a:r>
            <a:r>
              <a:rPr lang="en-US" dirty="0" smtClean="0">
                <a:hlinkClick r:id="rId7"/>
              </a:rPr>
              <a:t>http://www.vrguild.net/website/Michigan/Grosse_Ile/Airship_Freedom/</a:t>
            </a:r>
            <a:r>
              <a:rPr lang="en-US" dirty="0" smtClean="0"/>
              <a:t> </a:t>
            </a:r>
          </a:p>
          <a:p>
            <a:pPr lvl="0">
              <a:buFont typeface="+mj-lt"/>
              <a:buAutoNum type="arabicPeriod"/>
            </a:pPr>
            <a:r>
              <a:rPr lang="en-IN" dirty="0" smtClean="0"/>
              <a:t>Web Link: </a:t>
            </a:r>
            <a:r>
              <a:rPr lang="en-US" dirty="0" smtClean="0">
                <a:hlinkClick r:id="rId8"/>
              </a:rPr>
              <a:t>http://www.reddit.com/r/aviation/comments/1oyqo0/</a:t>
            </a:r>
            <a:endParaRPr lang="en-US" dirty="0" smtClean="0"/>
          </a:p>
          <a:p>
            <a:pPr lvl="0">
              <a:buFont typeface="+mj-lt"/>
              <a:buAutoNum type="arabicPeriod"/>
            </a:pPr>
            <a:r>
              <a:rPr lang="en-IN" dirty="0" smtClean="0"/>
              <a:t>Web Link: </a:t>
            </a:r>
            <a:r>
              <a:rPr lang="en-IN" i="1" dirty="0" smtClean="0">
                <a:hlinkClick r:id="rId9"/>
              </a:rPr>
              <a:t>http://nbnl.globalwhelming.com/wp-content/uploads/2008/07/airship-2.jpg</a:t>
            </a:r>
            <a:endParaRPr lang="en-IN" i="1" dirty="0" smtClean="0"/>
          </a:p>
          <a:p>
            <a:pPr lvl="0">
              <a:buFont typeface="+mj-lt"/>
              <a:buAutoNum type="arabicPeriod"/>
            </a:pPr>
            <a:r>
              <a:rPr lang="en-IN" dirty="0" smtClean="0"/>
              <a:t>Web Link: </a:t>
            </a:r>
            <a:r>
              <a:rPr lang="en-IN" dirty="0" smtClean="0">
                <a:hlinkClick r:id="rId10"/>
              </a:rPr>
              <a:t>fineartamerica.com</a:t>
            </a:r>
            <a:endParaRPr lang="en-IN" dirty="0" smtClean="0"/>
          </a:p>
          <a:p>
            <a:pPr lvl="0">
              <a:buFont typeface="+mj-lt"/>
              <a:buAutoNum type="arabicPeriod"/>
            </a:pPr>
            <a:r>
              <a:rPr lang="en-IN" dirty="0" smtClean="0"/>
              <a:t>Web Link: </a:t>
            </a:r>
            <a:r>
              <a:rPr lang="en-US" dirty="0" smtClean="0">
                <a:hlinkClick r:id="rId11"/>
              </a:rPr>
              <a:t>Ref: </a:t>
            </a:r>
            <a:r>
              <a:rPr lang="en-US" dirty="0" smtClean="0">
                <a:hlinkClick r:id="rId12"/>
              </a:rPr>
              <a:t>www.flickriver.com</a:t>
            </a:r>
            <a:endParaRPr lang="en-US"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FFBB14C8-798B-4DDE-B5A5-2562D1F779A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ECF81E8-6DE5-4C92-89BE-5D6CD56A8BF1}" type="slidenum">
              <a:rPr lang="en-US" smtClean="0"/>
              <a:pPr/>
              <a:t>34</a:t>
            </a:fld>
            <a:endParaRPr lang="en-US"/>
          </a:p>
        </p:txBody>
      </p:sp>
      <p:pic>
        <p:nvPicPr>
          <p:cNvPr id="7" name="Picture 6" descr="query.png"/>
          <p:cNvPicPr>
            <a:picLocks noChangeAspect="1"/>
          </p:cNvPicPr>
          <p:nvPr/>
        </p:nvPicPr>
        <p:blipFill>
          <a:blip r:embed="rId2"/>
          <a:stretch>
            <a:fillRect/>
          </a:stretch>
        </p:blipFill>
        <p:spPr>
          <a:xfrm>
            <a:off x="381000" y="381000"/>
            <a:ext cx="8077200" cy="5715000"/>
          </a:xfrm>
          <a:prstGeom prst="rect">
            <a:avLst/>
          </a:prstGeom>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BB14C8-798B-4DDE-B5A5-2562D1F779AE}" type="slidenum">
              <a:rPr lang="en-US" smtClean="0"/>
              <a:pPr/>
              <a:t>35</a:t>
            </a:fld>
            <a:endParaRPr lang="en-US"/>
          </a:p>
        </p:txBody>
      </p:sp>
      <p:pic>
        <p:nvPicPr>
          <p:cNvPr id="5" name="Picture 4" descr="PicsArt_1430059106703.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85860"/>
            <a:ext cx="9144000" cy="5572140"/>
          </a:xfrm>
          <a:prstGeom prst="rect">
            <a:avLst/>
          </a:prstGeom>
          <a:blipFill dpi="0" rotWithShape="1">
            <a:blip r:embed="rId3">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00034" y="500042"/>
            <a:ext cx="2844240" cy="707886"/>
          </a:xfrm>
          <a:prstGeom prst="rect">
            <a:avLst/>
          </a:prstGeom>
          <a:noFill/>
        </p:spPr>
        <p:txBody>
          <a:bodyPr wrap="none" rtlCol="0">
            <a:spAutoFit/>
          </a:bodyPr>
          <a:lstStyle/>
          <a:p>
            <a:r>
              <a:rPr lang="en-US" sz="4000" b="1" dirty="0" smtClean="0">
                <a:solidFill>
                  <a:schemeClr val="accent2">
                    <a:lumMod val="50000"/>
                  </a:schemeClr>
                </a:solidFill>
              </a:rPr>
              <a:t>Introduction</a:t>
            </a:r>
            <a:endParaRPr lang="en-US" sz="4000" b="1" dirty="0">
              <a:solidFill>
                <a:schemeClr val="accent2">
                  <a:lumMod val="50000"/>
                </a:schemeClr>
              </a:solidFill>
            </a:endParaRPr>
          </a:p>
        </p:txBody>
      </p:sp>
      <p:sp>
        <p:nvSpPr>
          <p:cNvPr id="10" name="TextBox 9"/>
          <p:cNvSpPr txBox="1"/>
          <p:nvPr/>
        </p:nvSpPr>
        <p:spPr>
          <a:xfrm>
            <a:off x="285720" y="1857364"/>
            <a:ext cx="8429684" cy="3508653"/>
          </a:xfrm>
          <a:prstGeom prst="rect">
            <a:avLst/>
          </a:prstGeom>
          <a:noFill/>
        </p:spPr>
        <p:txBody>
          <a:bodyPr wrap="square" rtlCol="0">
            <a:spAutoFit/>
          </a:bodyPr>
          <a:lstStyle/>
          <a:p>
            <a:pPr>
              <a:buFont typeface="Arial" pitchFamily="34" charset="0"/>
              <a:buChar char="•"/>
            </a:pPr>
            <a:r>
              <a:rPr lang="en-US" sz="2400" dirty="0" smtClean="0">
                <a:solidFill>
                  <a:schemeClr val="accent2">
                    <a:lumMod val="50000"/>
                  </a:schemeClr>
                </a:solidFill>
              </a:rPr>
              <a:t> An Airship is lighter-than-air vehicle with propulsion and steering system and It obtains its buoyancy from lighter than air gas such as H(Hydrogen), He(Helium), Hot  Air etc based on Archimedes Principle.</a:t>
            </a:r>
            <a:br>
              <a:rPr lang="en-US" sz="2400" dirty="0" smtClean="0">
                <a:solidFill>
                  <a:schemeClr val="accent2">
                    <a:lumMod val="50000"/>
                  </a:schemeClr>
                </a:solidFill>
              </a:rPr>
            </a:br>
            <a:endParaRPr lang="en-US" sz="2400" dirty="0" smtClean="0">
              <a:solidFill>
                <a:schemeClr val="accent2">
                  <a:lumMod val="50000"/>
                </a:schemeClr>
              </a:solidFill>
            </a:endParaRPr>
          </a:p>
          <a:p>
            <a:pPr>
              <a:buFont typeface="Arial" pitchFamily="34" charset="0"/>
              <a:buChar char="•"/>
            </a:pPr>
            <a:r>
              <a:rPr lang="en-US" sz="2400" dirty="0" smtClean="0">
                <a:solidFill>
                  <a:schemeClr val="accent2">
                    <a:lumMod val="50000"/>
                  </a:schemeClr>
                </a:solidFill>
              </a:rPr>
              <a:t> Airship is categorized in following types</a:t>
            </a:r>
          </a:p>
          <a:p>
            <a:pPr marL="857250" lvl="1" indent="-457200">
              <a:buFont typeface="+mj-lt"/>
              <a:buAutoNum type="arabicPeriod"/>
            </a:pPr>
            <a:r>
              <a:rPr lang="en-US" sz="2000" dirty="0" smtClean="0">
                <a:solidFill>
                  <a:schemeClr val="accent2">
                    <a:lumMod val="50000"/>
                  </a:schemeClr>
                </a:solidFill>
              </a:rPr>
              <a:t>Non Rigid Airship</a:t>
            </a:r>
          </a:p>
          <a:p>
            <a:pPr marL="857250" lvl="1" indent="-457200">
              <a:buFont typeface="+mj-lt"/>
              <a:buAutoNum type="arabicPeriod"/>
            </a:pPr>
            <a:r>
              <a:rPr lang="en-US" sz="2000" dirty="0" smtClean="0">
                <a:solidFill>
                  <a:schemeClr val="accent2">
                    <a:lumMod val="50000"/>
                  </a:schemeClr>
                </a:solidFill>
              </a:rPr>
              <a:t>Semi Rigid Airship	</a:t>
            </a:r>
          </a:p>
          <a:p>
            <a:pPr marL="857250" lvl="1" indent="-457200">
              <a:buFont typeface="+mj-lt"/>
              <a:buAutoNum type="arabicPeriod"/>
            </a:pPr>
            <a:r>
              <a:rPr lang="en-US" sz="2000" dirty="0" smtClean="0">
                <a:solidFill>
                  <a:schemeClr val="accent2">
                    <a:lumMod val="50000"/>
                  </a:schemeClr>
                </a:solidFill>
              </a:rPr>
              <a:t>Rigid  Airship </a:t>
            </a:r>
          </a:p>
          <a:p>
            <a:endParaRPr lang="en-US" dirty="0"/>
          </a:p>
        </p:txBody>
      </p:sp>
      <p:sp>
        <p:nvSpPr>
          <p:cNvPr id="5" name="Slide Number Placeholder 4"/>
          <p:cNvSpPr>
            <a:spLocks noGrp="1"/>
          </p:cNvSpPr>
          <p:nvPr>
            <p:ph type="sldNum" sz="quarter" idx="12"/>
          </p:nvPr>
        </p:nvSpPr>
        <p:spPr/>
        <p:txBody>
          <a:bodyPr/>
          <a:lstStyle/>
          <a:p>
            <a:fld id="{FFBB14C8-798B-4DDE-B5A5-2562D1F779AE}"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Components of an airship</a:t>
            </a:r>
            <a:endParaRPr lang="en-US" b="1" dirty="0">
              <a:solidFill>
                <a:schemeClr val="accent2">
                  <a:lumMod val="50000"/>
                </a:schemeClr>
              </a:solidFill>
            </a:endParaRPr>
          </a:p>
        </p:txBody>
      </p:sp>
      <p:pic>
        <p:nvPicPr>
          <p:cNvPr id="3" name="Content Placeholder 4" descr="the-goodyear-blimp-from-marketing-to-military-and-back-21291_5.jpg"/>
          <p:cNvPicPr>
            <a:picLocks noChangeAspect="1"/>
          </p:cNvPicPr>
          <p:nvPr/>
        </p:nvPicPr>
        <p:blipFill>
          <a:blip r:embed="rId2"/>
          <a:stretch>
            <a:fillRect/>
          </a:stretch>
        </p:blipFill>
        <p:spPr>
          <a:xfrm>
            <a:off x="387139" y="1388217"/>
            <a:ext cx="8153400" cy="4786346"/>
          </a:xfrm>
          <a:prstGeom prst="rect">
            <a:avLst/>
          </a:prstGeom>
        </p:spPr>
      </p:pic>
      <p:sp>
        <p:nvSpPr>
          <p:cNvPr id="4" name="Rectangle 3"/>
          <p:cNvSpPr/>
          <p:nvPr/>
        </p:nvSpPr>
        <p:spPr>
          <a:xfrm>
            <a:off x="3196175" y="6219988"/>
            <a:ext cx="2949846" cy="369332"/>
          </a:xfrm>
          <a:prstGeom prst="rect">
            <a:avLst/>
          </a:prstGeom>
        </p:spPr>
        <p:txBody>
          <a:bodyPr wrap="none">
            <a:spAutoFit/>
          </a:bodyPr>
          <a:lstStyle/>
          <a:p>
            <a:r>
              <a:rPr lang="en-US" dirty="0" smtClean="0"/>
              <a:t>Fig2: components of airship</a:t>
            </a:r>
            <a:r>
              <a:rPr lang="en-US" baseline="30000" dirty="0" smtClean="0"/>
              <a:t>[2]</a:t>
            </a:r>
            <a:endParaRPr lang="en-US" dirty="0"/>
          </a:p>
        </p:txBody>
      </p:sp>
      <p:sp>
        <p:nvSpPr>
          <p:cNvPr id="5" name="Slide Number Placeholder 4"/>
          <p:cNvSpPr>
            <a:spLocks noGrp="1"/>
          </p:cNvSpPr>
          <p:nvPr>
            <p:ph type="sldNum" sz="quarter" idx="12"/>
          </p:nvPr>
        </p:nvSpPr>
        <p:spPr/>
        <p:txBody>
          <a:bodyPr/>
          <a:lstStyle/>
          <a:p>
            <a:fld id="{FFBB14C8-798B-4DDE-B5A5-2562D1F779A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Motivation</a:t>
            </a:r>
            <a:endParaRPr lang="en-US" b="1" dirty="0">
              <a:solidFill>
                <a:schemeClr val="accent2">
                  <a:lumMod val="50000"/>
                </a:schemeClr>
              </a:solidFill>
            </a:endParaRPr>
          </a:p>
        </p:txBody>
      </p:sp>
      <p:sp>
        <p:nvSpPr>
          <p:cNvPr id="3" name="Rectangle 2"/>
          <p:cNvSpPr/>
          <p:nvPr/>
        </p:nvSpPr>
        <p:spPr>
          <a:xfrm>
            <a:off x="0" y="1285860"/>
            <a:ext cx="9144000" cy="5572140"/>
          </a:xfrm>
          <a:prstGeom prst="rect">
            <a:avLst/>
          </a:prstGeom>
          <a:blipFill dpi="0" rotWithShape="1">
            <a:blip r:embed="rId2">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71472" y="1857364"/>
            <a:ext cx="8001056" cy="4524315"/>
          </a:xfrm>
          <a:prstGeom prst="rect">
            <a:avLst/>
          </a:prstGeom>
          <a:noFill/>
        </p:spPr>
        <p:txBody>
          <a:bodyPr wrap="square" rtlCol="0">
            <a:spAutoFit/>
          </a:bodyPr>
          <a:lstStyle/>
          <a:p>
            <a:pPr lvl="0">
              <a:buFont typeface="Arial" pitchFamily="34" charset="0"/>
              <a:buChar char="•"/>
            </a:pPr>
            <a:r>
              <a:rPr lang="en-IN" sz="2400" dirty="0" smtClean="0">
                <a:solidFill>
                  <a:schemeClr val="accent2">
                    <a:lumMod val="50000"/>
                  </a:schemeClr>
                </a:solidFill>
              </a:rPr>
              <a:t> A seminar was arranged by Mechanical Engineering department  For final year students regarding final year project which was conducted by Prof. R S Pant (IIT BOMBAY) which inspire us for selecting our final year project as indoor airship because.</a:t>
            </a:r>
          </a:p>
          <a:p>
            <a:pPr marL="457200" lvl="0" indent="-457200">
              <a:buFont typeface="+mj-lt"/>
              <a:buAutoNum type="arabicPeriod"/>
            </a:pPr>
            <a:r>
              <a:rPr lang="en-US" sz="2400" dirty="0" smtClean="0">
                <a:solidFill>
                  <a:schemeClr val="accent2">
                    <a:lumMod val="50000"/>
                  </a:schemeClr>
                </a:solidFill>
              </a:rPr>
              <a:t>The uses of Application of Airships has rise tremendously over past years</a:t>
            </a:r>
          </a:p>
          <a:p>
            <a:pPr marL="457200" lvl="0" indent="-457200">
              <a:buFont typeface="+mj-lt"/>
              <a:buAutoNum type="arabicPeriod"/>
            </a:pPr>
            <a:r>
              <a:rPr lang="en-US" sz="2400" dirty="0" smtClean="0">
                <a:solidFill>
                  <a:schemeClr val="accent2">
                    <a:lumMod val="50000"/>
                  </a:schemeClr>
                </a:solidFill>
              </a:rPr>
              <a:t>More Scope for Development, many projects are going on worldwide</a:t>
            </a:r>
          </a:p>
          <a:p>
            <a:pPr marL="457200" lvl="0" indent="-457200">
              <a:buFont typeface="+mj-lt"/>
              <a:buAutoNum type="arabicPeriod"/>
            </a:pPr>
            <a:r>
              <a:rPr lang="en-US" sz="2400" dirty="0" smtClean="0">
                <a:solidFill>
                  <a:schemeClr val="accent2">
                    <a:lumMod val="50000"/>
                  </a:schemeClr>
                </a:solidFill>
              </a:rPr>
              <a:t>Eliminates the limitation of heavier than air system.</a:t>
            </a:r>
          </a:p>
          <a:p>
            <a:endParaRPr lang="en-US" sz="2400" dirty="0" smtClean="0"/>
          </a:p>
          <a:p>
            <a:endParaRPr lang="en-US" sz="2400" dirty="0"/>
          </a:p>
        </p:txBody>
      </p:sp>
      <p:sp>
        <p:nvSpPr>
          <p:cNvPr id="6" name="Slide Number Placeholder 5"/>
          <p:cNvSpPr>
            <a:spLocks noGrp="1"/>
          </p:cNvSpPr>
          <p:nvPr>
            <p:ph type="sldNum" sz="quarter" idx="12"/>
          </p:nvPr>
        </p:nvSpPr>
        <p:spPr/>
        <p:txBody>
          <a:bodyPr/>
          <a:lstStyle/>
          <a:p>
            <a:fld id="{FFBB14C8-798B-4DDE-B5A5-2562D1F779A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Indoor(Non Rigid) Airship</a:t>
            </a:r>
            <a:endParaRPr lang="en-US" dirty="0"/>
          </a:p>
        </p:txBody>
      </p:sp>
      <p:sp>
        <p:nvSpPr>
          <p:cNvPr id="3" name="Rectangle 2"/>
          <p:cNvSpPr/>
          <p:nvPr/>
        </p:nvSpPr>
        <p:spPr>
          <a:xfrm>
            <a:off x="0" y="1285860"/>
            <a:ext cx="9144000" cy="5572140"/>
          </a:xfrm>
          <a:prstGeom prst="rect">
            <a:avLst/>
          </a:prstGeom>
          <a:blipFill dpi="0" rotWithShape="1">
            <a:blip r:embed="rId2">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71472" y="1643050"/>
            <a:ext cx="7429552" cy="2215991"/>
          </a:xfrm>
          <a:prstGeom prst="rect">
            <a:avLst/>
          </a:prstGeom>
          <a:noFill/>
        </p:spPr>
        <p:txBody>
          <a:bodyPr wrap="square" rtlCol="0">
            <a:spAutoFit/>
          </a:bodyPr>
          <a:lstStyle/>
          <a:p>
            <a:pPr>
              <a:buNone/>
            </a:pPr>
            <a:r>
              <a:rPr lang="en-US" sz="2400" dirty="0" smtClean="0">
                <a:solidFill>
                  <a:schemeClr val="accent2">
                    <a:lumMod val="50000"/>
                  </a:schemeClr>
                </a:solidFill>
              </a:rPr>
              <a:t>The Part for design and developing of Indoor Airship are as given below.</a:t>
            </a:r>
          </a:p>
          <a:p>
            <a:pPr marL="457200" indent="-457200">
              <a:buFont typeface="+mj-lt"/>
              <a:buAutoNum type="arabicPeriod"/>
            </a:pPr>
            <a:r>
              <a:rPr lang="en-US" sz="2400" dirty="0" smtClean="0">
                <a:solidFill>
                  <a:schemeClr val="accent2">
                    <a:lumMod val="50000"/>
                  </a:schemeClr>
                </a:solidFill>
              </a:rPr>
              <a:t>Gondola Structure</a:t>
            </a:r>
          </a:p>
          <a:p>
            <a:pPr marL="457200" indent="-457200">
              <a:buFont typeface="+mj-lt"/>
              <a:buAutoNum type="arabicPeriod"/>
            </a:pPr>
            <a:r>
              <a:rPr lang="en-US" sz="2400" dirty="0" smtClean="0">
                <a:solidFill>
                  <a:schemeClr val="accent2">
                    <a:lumMod val="50000"/>
                  </a:schemeClr>
                </a:solidFill>
              </a:rPr>
              <a:t>Avionics</a:t>
            </a:r>
          </a:p>
          <a:p>
            <a:pPr marL="457200" indent="-457200">
              <a:buFont typeface="+mj-lt"/>
              <a:buAutoNum type="arabicPeriod"/>
            </a:pPr>
            <a:r>
              <a:rPr lang="en-US" sz="2400" dirty="0" smtClean="0">
                <a:solidFill>
                  <a:schemeClr val="accent2">
                    <a:lumMod val="50000"/>
                  </a:schemeClr>
                </a:solidFill>
              </a:rPr>
              <a:t>Nose batten</a:t>
            </a:r>
          </a:p>
          <a:p>
            <a:endParaRPr lang="en-US" dirty="0"/>
          </a:p>
        </p:txBody>
      </p:sp>
      <p:sp>
        <p:nvSpPr>
          <p:cNvPr id="5" name="Slide Number Placeholder 4"/>
          <p:cNvSpPr>
            <a:spLocks noGrp="1"/>
          </p:cNvSpPr>
          <p:nvPr>
            <p:ph type="sldNum" sz="quarter" idx="12"/>
          </p:nvPr>
        </p:nvSpPr>
        <p:spPr/>
        <p:txBody>
          <a:bodyPr/>
          <a:lstStyle/>
          <a:p>
            <a:fld id="{FFBB14C8-798B-4DDE-B5A5-2562D1F779A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Aim</a:t>
            </a:r>
            <a:endParaRPr lang="en-US" dirty="0">
              <a:solidFill>
                <a:schemeClr val="accent2">
                  <a:lumMod val="50000"/>
                </a:schemeClr>
              </a:solidFill>
            </a:endParaRPr>
          </a:p>
        </p:txBody>
      </p:sp>
      <p:sp>
        <p:nvSpPr>
          <p:cNvPr id="3" name="Rectangle 2"/>
          <p:cNvSpPr/>
          <p:nvPr/>
        </p:nvSpPr>
        <p:spPr>
          <a:xfrm>
            <a:off x="0" y="1285860"/>
            <a:ext cx="9144000" cy="5572140"/>
          </a:xfrm>
          <a:prstGeom prst="rect">
            <a:avLst/>
          </a:prstGeom>
          <a:blipFill dpi="0" rotWithShape="1">
            <a:blip r:embed="rId2">
              <a:alphaModFix amt="18000"/>
              <a:lum/>
            </a:blip>
            <a:srcRect/>
            <a:stretch>
              <a:fillRect/>
            </a:stretch>
          </a:blip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28728" y="1785926"/>
            <a:ext cx="142876" cy="369332"/>
          </a:xfrm>
          <a:prstGeom prst="rect">
            <a:avLst/>
          </a:prstGeom>
          <a:noFill/>
        </p:spPr>
        <p:txBody>
          <a:bodyPr wrap="square" rtlCol="0">
            <a:spAutoFit/>
          </a:bodyPr>
          <a:lstStyle/>
          <a:p>
            <a:endParaRPr lang="en-US" dirty="0"/>
          </a:p>
        </p:txBody>
      </p:sp>
      <p:sp>
        <p:nvSpPr>
          <p:cNvPr id="11" name="TextBox 10"/>
          <p:cNvSpPr txBox="1"/>
          <p:nvPr/>
        </p:nvSpPr>
        <p:spPr>
          <a:xfrm>
            <a:off x="500034" y="1571612"/>
            <a:ext cx="7929618" cy="4770537"/>
          </a:xfrm>
          <a:prstGeom prst="rect">
            <a:avLst/>
          </a:prstGeom>
          <a:noFill/>
        </p:spPr>
        <p:txBody>
          <a:bodyPr wrap="square" rtlCol="0">
            <a:spAutoFit/>
          </a:bodyPr>
          <a:lstStyle/>
          <a:p>
            <a:pPr>
              <a:buFont typeface="Arial" pitchFamily="34" charset="0"/>
              <a:buChar char="•"/>
            </a:pPr>
            <a:r>
              <a:rPr lang="en-US" sz="2400" dirty="0" smtClean="0">
                <a:solidFill>
                  <a:schemeClr val="accent2">
                    <a:lumMod val="50000"/>
                  </a:schemeClr>
                </a:solidFill>
              </a:rPr>
              <a:t> Design and fabrication of gondola and nose batten along with its attachments</a:t>
            </a:r>
          </a:p>
          <a:p>
            <a:pPr>
              <a:buNone/>
            </a:pPr>
            <a:endParaRPr lang="en-US" sz="2400" dirty="0" smtClean="0">
              <a:solidFill>
                <a:schemeClr val="accent2">
                  <a:lumMod val="50000"/>
                </a:schemeClr>
              </a:solidFill>
            </a:endParaRPr>
          </a:p>
          <a:p>
            <a:r>
              <a:rPr lang="en-US" sz="4000" b="1" dirty="0" smtClean="0">
                <a:solidFill>
                  <a:schemeClr val="accent2">
                    <a:lumMod val="50000"/>
                  </a:schemeClr>
                </a:solidFill>
              </a:rPr>
              <a:t>Objectives</a:t>
            </a:r>
          </a:p>
          <a:p>
            <a:endParaRPr lang="en-US" sz="2400" dirty="0" smtClean="0">
              <a:solidFill>
                <a:schemeClr val="accent2">
                  <a:lumMod val="50000"/>
                </a:schemeClr>
              </a:solidFill>
            </a:endParaRPr>
          </a:p>
          <a:p>
            <a:pPr>
              <a:buFont typeface="Arial" pitchFamily="34" charset="0"/>
              <a:buChar char="•"/>
            </a:pPr>
            <a:r>
              <a:rPr lang="en-US" sz="2400" dirty="0" smtClean="0">
                <a:solidFill>
                  <a:schemeClr val="accent2">
                    <a:lumMod val="50000"/>
                  </a:schemeClr>
                </a:solidFill>
              </a:rPr>
              <a:t> It should be light in weight</a:t>
            </a:r>
          </a:p>
          <a:p>
            <a:pPr>
              <a:buFont typeface="Arial" pitchFamily="34" charset="0"/>
              <a:buChar char="•"/>
            </a:pPr>
            <a:r>
              <a:rPr lang="en-US" sz="2400" dirty="0" smtClean="0">
                <a:solidFill>
                  <a:schemeClr val="accent2">
                    <a:lumMod val="50000"/>
                  </a:schemeClr>
                </a:solidFill>
              </a:rPr>
              <a:t> It should be strong</a:t>
            </a:r>
          </a:p>
          <a:p>
            <a:pPr>
              <a:buFont typeface="Arial" pitchFamily="34" charset="0"/>
              <a:buChar char="•"/>
            </a:pPr>
            <a:r>
              <a:rPr lang="en-US" sz="2400" dirty="0" smtClean="0">
                <a:solidFill>
                  <a:schemeClr val="accent2">
                    <a:lumMod val="50000"/>
                  </a:schemeClr>
                </a:solidFill>
              </a:rPr>
              <a:t> Easy to attach or removal with envelope</a:t>
            </a:r>
          </a:p>
          <a:p>
            <a:pPr>
              <a:buFont typeface="Arial" pitchFamily="34" charset="0"/>
              <a:buChar char="•"/>
            </a:pPr>
            <a:r>
              <a:rPr lang="en-US" sz="2400" dirty="0" smtClean="0">
                <a:solidFill>
                  <a:schemeClr val="accent2">
                    <a:lumMod val="50000"/>
                  </a:schemeClr>
                </a:solidFill>
              </a:rPr>
              <a:t> Offers negligible drag</a:t>
            </a:r>
          </a:p>
          <a:p>
            <a:pPr>
              <a:buFont typeface="Arial" pitchFamily="34" charset="0"/>
              <a:buChar char="•"/>
            </a:pPr>
            <a:r>
              <a:rPr lang="en-US" sz="2400" dirty="0" smtClean="0">
                <a:solidFill>
                  <a:schemeClr val="accent2">
                    <a:lumMod val="50000"/>
                  </a:schemeClr>
                </a:solidFill>
              </a:rPr>
              <a:t> Nose battens should be light in weight and avoid damage to envelope</a:t>
            </a:r>
          </a:p>
          <a:p>
            <a:pPr>
              <a:buFont typeface="Arial" pitchFamily="34" charset="0"/>
              <a:buChar char="•"/>
            </a:pPr>
            <a:r>
              <a:rPr lang="en-US" sz="2400" dirty="0" smtClean="0">
                <a:solidFill>
                  <a:schemeClr val="accent2">
                    <a:lumMod val="50000"/>
                  </a:schemeClr>
                </a:solidFill>
              </a:rPr>
              <a:t> Controlling range is up to 1km.</a:t>
            </a:r>
            <a:endParaRPr lang="en-US" sz="2400" dirty="0">
              <a:solidFill>
                <a:schemeClr val="accent2">
                  <a:lumMod val="50000"/>
                </a:schemeClr>
              </a:solidFill>
            </a:endParaRPr>
          </a:p>
        </p:txBody>
      </p:sp>
      <p:sp>
        <p:nvSpPr>
          <p:cNvPr id="6" name="Slide Number Placeholder 5"/>
          <p:cNvSpPr>
            <a:spLocks noGrp="1"/>
          </p:cNvSpPr>
          <p:nvPr>
            <p:ph type="sldNum" sz="quarter" idx="12"/>
          </p:nvPr>
        </p:nvSpPr>
        <p:spPr/>
        <p:txBody>
          <a:bodyPr/>
          <a:lstStyle/>
          <a:p>
            <a:fld id="{FFBB14C8-798B-4DDE-B5A5-2562D1F779A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rPr>
              <a:t>Literature Survey</a:t>
            </a:r>
            <a:endParaRPr lang="en-US" dirty="0"/>
          </a:p>
        </p:txBody>
      </p:sp>
      <p:pic>
        <p:nvPicPr>
          <p:cNvPr id="4" name="Picture 3" descr="22.jpg"/>
          <p:cNvPicPr>
            <a:picLocks noChangeAspect="1"/>
          </p:cNvPicPr>
          <p:nvPr/>
        </p:nvPicPr>
        <p:blipFill>
          <a:blip r:embed="rId3"/>
          <a:stretch>
            <a:fillRect/>
          </a:stretch>
        </p:blipFill>
        <p:spPr>
          <a:xfrm>
            <a:off x="714348" y="3929066"/>
            <a:ext cx="7934325" cy="2262110"/>
          </a:xfrm>
          <a:prstGeom prst="rect">
            <a:avLst/>
          </a:prstGeom>
        </p:spPr>
      </p:pic>
      <p:sp>
        <p:nvSpPr>
          <p:cNvPr id="5" name="TextBox 4"/>
          <p:cNvSpPr txBox="1"/>
          <p:nvPr/>
        </p:nvSpPr>
        <p:spPr>
          <a:xfrm>
            <a:off x="571472" y="1714488"/>
            <a:ext cx="7858180" cy="1569660"/>
          </a:xfrm>
          <a:prstGeom prst="rect">
            <a:avLst/>
          </a:prstGeom>
          <a:noFill/>
        </p:spPr>
        <p:txBody>
          <a:bodyPr wrap="square" rtlCol="0">
            <a:spAutoFit/>
          </a:bodyPr>
          <a:lstStyle/>
          <a:p>
            <a:pPr algn="just">
              <a:buFont typeface="Arial" pitchFamily="34" charset="0"/>
              <a:buChar char="•"/>
            </a:pPr>
            <a:r>
              <a:rPr lang="en-US" sz="2400" dirty="0" smtClean="0">
                <a:solidFill>
                  <a:schemeClr val="accent2">
                    <a:lumMod val="50000"/>
                  </a:schemeClr>
                </a:solidFill>
              </a:rPr>
              <a:t> Very few researches have been carried out in the area of design of airships.  And papers are being published.</a:t>
            </a:r>
          </a:p>
          <a:p>
            <a:pPr algn="just">
              <a:buFont typeface="Arial" pitchFamily="34" charset="0"/>
              <a:buChar char="•"/>
            </a:pPr>
            <a:r>
              <a:rPr lang="en-US" sz="2400" dirty="0" smtClean="0">
                <a:solidFill>
                  <a:schemeClr val="accent2">
                    <a:lumMod val="50000"/>
                  </a:schemeClr>
                </a:solidFill>
              </a:rPr>
              <a:t> Three remotely controlled airship was made at IIT-Bombay during research is carried out as shown below.</a:t>
            </a:r>
          </a:p>
        </p:txBody>
      </p:sp>
      <p:sp>
        <p:nvSpPr>
          <p:cNvPr id="6" name="Rectangle 5"/>
          <p:cNvSpPr/>
          <p:nvPr/>
        </p:nvSpPr>
        <p:spPr>
          <a:xfrm>
            <a:off x="729338" y="6298740"/>
            <a:ext cx="7929618" cy="369332"/>
          </a:xfrm>
          <a:prstGeom prst="rect">
            <a:avLst/>
          </a:prstGeom>
        </p:spPr>
        <p:txBody>
          <a:bodyPr wrap="square">
            <a:spAutoFit/>
          </a:bodyPr>
          <a:lstStyle/>
          <a:p>
            <a:r>
              <a:rPr lang="en-US" dirty="0" smtClean="0"/>
              <a:t>Fig 3: Micro Airship </a:t>
            </a:r>
            <a:r>
              <a:rPr lang="en-US" baseline="30000" dirty="0" smtClean="0"/>
              <a:t>[5]	</a:t>
            </a:r>
            <a:r>
              <a:rPr lang="en-US" dirty="0" smtClean="0"/>
              <a:t>Fig 4: Mini Airship </a:t>
            </a:r>
            <a:r>
              <a:rPr lang="en-US" baseline="30000" dirty="0" smtClean="0"/>
              <a:t>[5]	</a:t>
            </a:r>
            <a:r>
              <a:rPr lang="en-US" dirty="0" smtClean="0"/>
              <a:t>Fig 5: Macro Airship </a:t>
            </a:r>
            <a:r>
              <a:rPr lang="en-US" baseline="30000" dirty="0" smtClean="0"/>
              <a:t>[4]</a:t>
            </a:r>
            <a:endParaRPr lang="en-US" dirty="0" smtClean="0"/>
          </a:p>
        </p:txBody>
      </p:sp>
      <p:sp>
        <p:nvSpPr>
          <p:cNvPr id="7" name="Slide Number Placeholder 6"/>
          <p:cNvSpPr>
            <a:spLocks noGrp="1"/>
          </p:cNvSpPr>
          <p:nvPr>
            <p:ph type="sldNum" sz="quarter" idx="12"/>
          </p:nvPr>
        </p:nvSpPr>
        <p:spPr/>
        <p:txBody>
          <a:bodyPr/>
          <a:lstStyle/>
          <a:p>
            <a:fld id="{FFBB14C8-798B-4DDE-B5A5-2562D1F779AE}"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eme4">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alphaModFix amt="18000"/>
            <a:lum/>
          </a:blip>
          <a:srcRect/>
          <a:stretch>
            <a:fillRect/>
          </a:stretch>
        </a:blipFill>
        <a:ln>
          <a:solidFill>
            <a:schemeClr val="accent1">
              <a:shade val="50000"/>
              <a:alpha val="0"/>
            </a:schemeClr>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Template>
  <TotalTime>775</TotalTime>
  <Words>1383</Words>
  <Application>Microsoft Office PowerPoint</Application>
  <PresentationFormat>On-screen Show (4:3)</PresentationFormat>
  <Paragraphs>320</Paragraphs>
  <Slides>35</Slides>
  <Notes>7</Notes>
  <HiddenSlides>1</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Theme4</vt:lpstr>
      <vt:lpstr>Slide 1</vt:lpstr>
      <vt:lpstr>Overview</vt:lpstr>
      <vt:lpstr>History</vt:lpstr>
      <vt:lpstr>Slide 4</vt:lpstr>
      <vt:lpstr>Components of an airship</vt:lpstr>
      <vt:lpstr>Motivation</vt:lpstr>
      <vt:lpstr>Indoor(Non Rigid) Airship</vt:lpstr>
      <vt:lpstr>Aim</vt:lpstr>
      <vt:lpstr>Literature Survey</vt:lpstr>
      <vt:lpstr>Literature Survey (Contd..)</vt:lpstr>
      <vt:lpstr>Problem definition</vt:lpstr>
      <vt:lpstr>Methodology</vt:lpstr>
      <vt:lpstr>Identification of Material</vt:lpstr>
      <vt:lpstr>Identification of Material</vt:lpstr>
      <vt:lpstr>Gondola </vt:lpstr>
      <vt:lpstr>Design of Gondola (Fixed type)</vt:lpstr>
      <vt:lpstr>Fabricated Gondola</vt:lpstr>
      <vt:lpstr>Sliding Gondola</vt:lpstr>
      <vt:lpstr>Attachment of gondola</vt:lpstr>
      <vt:lpstr>Attachment of gondola</vt:lpstr>
      <vt:lpstr>Avionics</vt:lpstr>
      <vt:lpstr>Selection Of Motor  Thrust motor is selected on the basis of drag experienced by the airship hull</vt:lpstr>
      <vt:lpstr>Avionics</vt:lpstr>
      <vt:lpstr>Selection of servo motor  Servo motor is selected on the basis of torque required to rotate shaft</vt:lpstr>
      <vt:lpstr>Servo motor</vt:lpstr>
      <vt:lpstr>Avionics</vt:lpstr>
      <vt:lpstr>Nose Battens</vt:lpstr>
      <vt:lpstr>Mooring Mast</vt:lpstr>
      <vt:lpstr>Result</vt:lpstr>
      <vt:lpstr>Flight Testing</vt:lpstr>
      <vt:lpstr>Conclusion</vt:lpstr>
      <vt:lpstr>References</vt:lpstr>
      <vt:lpstr>References</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Hafs</dc:creator>
  <cp:lastModifiedBy>Faisal</cp:lastModifiedBy>
  <cp:revision>126</cp:revision>
  <dcterms:created xsi:type="dcterms:W3CDTF">2015-04-24T14:21:34Z</dcterms:created>
  <dcterms:modified xsi:type="dcterms:W3CDTF">2015-04-27T10:58:20Z</dcterms:modified>
</cp:coreProperties>
</file>