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handoutMasterIdLst>
    <p:handoutMasterId r:id="rId26"/>
  </p:handoutMasterIdLst>
  <p:sldIdLst>
    <p:sldId id="256" r:id="rId2"/>
    <p:sldId id="293" r:id="rId3"/>
    <p:sldId id="291" r:id="rId4"/>
    <p:sldId id="292" r:id="rId5"/>
    <p:sldId id="294" r:id="rId6"/>
    <p:sldId id="281" r:id="rId7"/>
    <p:sldId id="282" r:id="rId8"/>
    <p:sldId id="283" r:id="rId9"/>
    <p:sldId id="284" r:id="rId10"/>
    <p:sldId id="285" r:id="rId11"/>
    <p:sldId id="267" r:id="rId12"/>
    <p:sldId id="272" r:id="rId13"/>
    <p:sldId id="302" r:id="rId14"/>
    <p:sldId id="301" r:id="rId15"/>
    <p:sldId id="300" r:id="rId16"/>
    <p:sldId id="303" r:id="rId17"/>
    <p:sldId id="304" r:id="rId18"/>
    <p:sldId id="264" r:id="rId19"/>
    <p:sldId id="305" r:id="rId20"/>
    <p:sldId id="268" r:id="rId21"/>
    <p:sldId id="280" r:id="rId22"/>
    <p:sldId id="270" r:id="rId23"/>
    <p:sldId id="26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F86"/>
    <a:srgbClr val="2A62A6"/>
    <a:srgbClr val="D7D7D7"/>
    <a:srgbClr val="FFFF3B"/>
    <a:srgbClr val="3276C8"/>
    <a:srgbClr val="3174C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 Id="rId4" Type="http://schemas.openxmlformats.org/officeDocument/2006/relationships/image" Target="../media/image23.jpeg"/></Relationships>
</file>

<file path=ppt/diagrams/_rels/data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image" Target="../media/image2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A5A691-8209-4383-AEF6-7B0C2C386A9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E7E118FF-FECB-43C6-8D39-BC4FF38CBCB5}">
      <dgm:prSet phldrT="[Text]"/>
      <dgm:spPr/>
      <dgm:t>
        <a:bodyPr/>
        <a:lstStyle/>
        <a:p>
          <a:r>
            <a:rPr lang="en-US" dirty="0" smtClean="0">
              <a:solidFill>
                <a:schemeClr val="tx1"/>
              </a:solidFill>
            </a:rPr>
            <a:t>Library had created QR Codes that contain Wi-Fi network credentials pasted within the library.  After scanning user will connect  to internet connection.</a:t>
          </a:r>
          <a:endParaRPr lang="en-US" dirty="0">
            <a:solidFill>
              <a:schemeClr val="tx1"/>
            </a:solidFill>
          </a:endParaRPr>
        </a:p>
      </dgm:t>
    </dgm:pt>
    <dgm:pt modelId="{582268D4-5746-497D-990A-2B43B7AC42F9}" type="parTrans" cxnId="{E6B0B7D7-3076-4B2B-929C-9034DCB46292}">
      <dgm:prSet/>
      <dgm:spPr/>
      <dgm:t>
        <a:bodyPr/>
        <a:lstStyle/>
        <a:p>
          <a:endParaRPr lang="en-US"/>
        </a:p>
      </dgm:t>
    </dgm:pt>
    <dgm:pt modelId="{64753CDE-71F9-4045-92D5-25B0D4906BE1}" type="sibTrans" cxnId="{E6B0B7D7-3076-4B2B-929C-9034DCB46292}">
      <dgm:prSet/>
      <dgm:spPr/>
      <dgm:t>
        <a:bodyPr/>
        <a:lstStyle/>
        <a:p>
          <a:endParaRPr lang="en-US"/>
        </a:p>
      </dgm:t>
    </dgm:pt>
    <dgm:pt modelId="{292372C8-BE67-40F6-A894-40513D4C817E}">
      <dgm:prSet phldrT="[Text]"/>
      <dgm:spPr/>
      <dgm:t>
        <a:bodyPr/>
        <a:lstStyle/>
        <a:p>
          <a:r>
            <a:rPr lang="en-US" dirty="0" smtClean="0"/>
            <a:t>Library uses QR Codes on end stacks to lead users to the </a:t>
          </a:r>
          <a:r>
            <a:rPr lang="en-US" dirty="0" err="1" smtClean="0"/>
            <a:t>WebOPAC</a:t>
          </a:r>
          <a:r>
            <a:rPr lang="en-US" dirty="0" smtClean="0"/>
            <a:t>.  After scanning user will be redirect to </a:t>
          </a:r>
          <a:r>
            <a:rPr lang="en-US" dirty="0" err="1" smtClean="0"/>
            <a:t>WebOPAC</a:t>
          </a:r>
          <a:r>
            <a:rPr lang="en-US" dirty="0" smtClean="0"/>
            <a:t>.</a:t>
          </a:r>
          <a:endParaRPr lang="en-US" dirty="0"/>
        </a:p>
      </dgm:t>
    </dgm:pt>
    <dgm:pt modelId="{9DEA5A87-15B6-4A59-864C-BDA5167971BE}" type="parTrans" cxnId="{BA653CED-F39E-4CA1-9219-187FF538EDC3}">
      <dgm:prSet/>
      <dgm:spPr/>
      <dgm:t>
        <a:bodyPr/>
        <a:lstStyle/>
        <a:p>
          <a:endParaRPr lang="en-US"/>
        </a:p>
      </dgm:t>
    </dgm:pt>
    <dgm:pt modelId="{13891C93-B37F-409F-96F8-6627BA4DE7C3}" type="sibTrans" cxnId="{BA653CED-F39E-4CA1-9219-187FF538EDC3}">
      <dgm:prSet/>
      <dgm:spPr/>
      <dgm:t>
        <a:bodyPr/>
        <a:lstStyle/>
        <a:p>
          <a:endParaRPr lang="en-US"/>
        </a:p>
      </dgm:t>
    </dgm:pt>
    <dgm:pt modelId="{57B5E24E-58E2-43FB-952B-F5D7F34EB296}">
      <dgm:prSet phldrT="[Text]"/>
      <dgm:spPr/>
      <dgm:t>
        <a:bodyPr/>
        <a:lstStyle/>
        <a:p>
          <a:r>
            <a:rPr lang="en-US" dirty="0" smtClean="0"/>
            <a:t>Library had created QR Codes that contain links of materials stored in the Institutional Repository of AIKTC developed by using </a:t>
          </a:r>
          <a:r>
            <a:rPr lang="en-US" dirty="0" err="1" smtClean="0"/>
            <a:t>Dspace</a:t>
          </a:r>
          <a:r>
            <a:rPr lang="en-US" dirty="0" smtClean="0"/>
            <a:t>. (Question Papers, Syllabus, CD Contents. Project Reports etc.)</a:t>
          </a:r>
          <a:endParaRPr lang="en-US" dirty="0"/>
        </a:p>
      </dgm:t>
    </dgm:pt>
    <dgm:pt modelId="{49DFCA9D-A493-459A-9DB3-924D43AA3A8C}" type="parTrans" cxnId="{DD0F3899-6D42-4957-B529-2E89B60AEC47}">
      <dgm:prSet/>
      <dgm:spPr/>
      <dgm:t>
        <a:bodyPr/>
        <a:lstStyle/>
        <a:p>
          <a:endParaRPr lang="en-US"/>
        </a:p>
      </dgm:t>
    </dgm:pt>
    <dgm:pt modelId="{21597F02-7AD2-4084-A983-8373CB650D88}" type="sibTrans" cxnId="{DD0F3899-6D42-4957-B529-2E89B60AEC47}">
      <dgm:prSet/>
      <dgm:spPr/>
      <dgm:t>
        <a:bodyPr/>
        <a:lstStyle/>
        <a:p>
          <a:endParaRPr lang="en-US"/>
        </a:p>
      </dgm:t>
    </dgm:pt>
    <dgm:pt modelId="{59F420AC-DB27-4931-B930-128B6C3F90C3}">
      <dgm:prSet/>
      <dgm:spPr/>
      <dgm:t>
        <a:bodyPr/>
        <a:lstStyle/>
        <a:p>
          <a:r>
            <a:rPr lang="en-US" smtClean="0"/>
            <a:t>Most of the publishers provides the web supplements for instructors and students.  </a:t>
          </a:r>
          <a:endParaRPr lang="en-US" dirty="0" smtClean="0"/>
        </a:p>
      </dgm:t>
    </dgm:pt>
    <dgm:pt modelId="{37485488-7E5C-4F13-8F8B-21D0D8C772AB}" type="parTrans" cxnId="{4FF019BA-F3A9-402B-8060-B9D5619F80D7}">
      <dgm:prSet/>
      <dgm:spPr/>
      <dgm:t>
        <a:bodyPr/>
        <a:lstStyle/>
        <a:p>
          <a:endParaRPr lang="en-US"/>
        </a:p>
      </dgm:t>
    </dgm:pt>
    <dgm:pt modelId="{4827B245-9F5F-4FCD-88F2-16F67B907586}" type="sibTrans" cxnId="{4FF019BA-F3A9-402B-8060-B9D5619F80D7}">
      <dgm:prSet/>
      <dgm:spPr/>
      <dgm:t>
        <a:bodyPr/>
        <a:lstStyle/>
        <a:p>
          <a:endParaRPr lang="en-US"/>
        </a:p>
      </dgm:t>
    </dgm:pt>
    <dgm:pt modelId="{D7AF63AD-5A79-4DA2-8DE7-4683142934DE}" type="pres">
      <dgm:prSet presAssocID="{36A5A691-8209-4383-AEF6-7B0C2C386A96}" presName="linear" presStyleCnt="0">
        <dgm:presLayoutVars>
          <dgm:dir/>
          <dgm:resizeHandles val="exact"/>
        </dgm:presLayoutVars>
      </dgm:prSet>
      <dgm:spPr/>
      <dgm:t>
        <a:bodyPr/>
        <a:lstStyle/>
        <a:p>
          <a:endParaRPr lang="en-US"/>
        </a:p>
      </dgm:t>
    </dgm:pt>
    <dgm:pt modelId="{42ADC778-38FF-41C9-95CF-C4A8B36FD732}" type="pres">
      <dgm:prSet presAssocID="{E7E118FF-FECB-43C6-8D39-BC4FF38CBCB5}" presName="comp" presStyleCnt="0"/>
      <dgm:spPr/>
    </dgm:pt>
    <dgm:pt modelId="{8B8FDF25-D029-4C1D-862F-27F7FAEE8AE1}" type="pres">
      <dgm:prSet presAssocID="{E7E118FF-FECB-43C6-8D39-BC4FF38CBCB5}" presName="box" presStyleLbl="node1" presStyleIdx="0" presStyleCnt="4"/>
      <dgm:spPr/>
      <dgm:t>
        <a:bodyPr/>
        <a:lstStyle/>
        <a:p>
          <a:endParaRPr lang="en-US"/>
        </a:p>
      </dgm:t>
    </dgm:pt>
    <dgm:pt modelId="{7EDDB9CB-9EFD-4CCE-B60D-F1C299AAD163}" type="pres">
      <dgm:prSet presAssocID="{E7E118FF-FECB-43C6-8D39-BC4FF38CBCB5}" presName="img" presStyleLbl="fgImgPlace1" presStyleIdx="0" presStyleCnt="4"/>
      <dgm:spPr>
        <a:blipFill rotWithShape="0">
          <a:blip xmlns:r="http://schemas.openxmlformats.org/officeDocument/2006/relationships" r:embed="rId1"/>
          <a:stretch>
            <a:fillRect/>
          </a:stretch>
        </a:blipFill>
      </dgm:spPr>
    </dgm:pt>
    <dgm:pt modelId="{170CFB17-8977-441C-A5FE-DC7E4A70BE5B}" type="pres">
      <dgm:prSet presAssocID="{E7E118FF-FECB-43C6-8D39-BC4FF38CBCB5}" presName="text" presStyleLbl="node1" presStyleIdx="0" presStyleCnt="4">
        <dgm:presLayoutVars>
          <dgm:bulletEnabled val="1"/>
        </dgm:presLayoutVars>
      </dgm:prSet>
      <dgm:spPr/>
      <dgm:t>
        <a:bodyPr/>
        <a:lstStyle/>
        <a:p>
          <a:endParaRPr lang="en-US"/>
        </a:p>
      </dgm:t>
    </dgm:pt>
    <dgm:pt modelId="{B04ACC17-646E-4F38-BA14-C45EE79D7CC6}" type="pres">
      <dgm:prSet presAssocID="{64753CDE-71F9-4045-92D5-25B0D4906BE1}" presName="spacer" presStyleCnt="0"/>
      <dgm:spPr/>
    </dgm:pt>
    <dgm:pt modelId="{ED81115D-A7EF-46BB-A95C-F60AA455F02F}" type="pres">
      <dgm:prSet presAssocID="{292372C8-BE67-40F6-A894-40513D4C817E}" presName="comp" presStyleCnt="0"/>
      <dgm:spPr/>
    </dgm:pt>
    <dgm:pt modelId="{84A676BD-4AD8-4FCD-87E5-604A2526779C}" type="pres">
      <dgm:prSet presAssocID="{292372C8-BE67-40F6-A894-40513D4C817E}" presName="box" presStyleLbl="node1" presStyleIdx="1" presStyleCnt="4" custLinFactNeighborX="-2655" custLinFactNeighborY="-2000"/>
      <dgm:spPr/>
      <dgm:t>
        <a:bodyPr/>
        <a:lstStyle/>
        <a:p>
          <a:endParaRPr lang="en-US"/>
        </a:p>
      </dgm:t>
    </dgm:pt>
    <dgm:pt modelId="{C406C1F2-E5E8-4805-ADEE-BF6F5109D2BE}" type="pres">
      <dgm:prSet presAssocID="{292372C8-BE67-40F6-A894-40513D4C817E}" presName="img" presStyleLbl="fgImgPlace1" presStyleIdx="1" presStyleCnt="4"/>
      <dgm:spPr>
        <a:blipFill rotWithShape="0">
          <a:blip xmlns:r="http://schemas.openxmlformats.org/officeDocument/2006/relationships" r:embed="rId2"/>
          <a:stretch>
            <a:fillRect/>
          </a:stretch>
        </a:blipFill>
      </dgm:spPr>
    </dgm:pt>
    <dgm:pt modelId="{9BC48BB6-21C1-4A54-8D38-10FE97992C8E}" type="pres">
      <dgm:prSet presAssocID="{292372C8-BE67-40F6-A894-40513D4C817E}" presName="text" presStyleLbl="node1" presStyleIdx="1" presStyleCnt="4">
        <dgm:presLayoutVars>
          <dgm:bulletEnabled val="1"/>
        </dgm:presLayoutVars>
      </dgm:prSet>
      <dgm:spPr/>
      <dgm:t>
        <a:bodyPr/>
        <a:lstStyle/>
        <a:p>
          <a:endParaRPr lang="en-US"/>
        </a:p>
      </dgm:t>
    </dgm:pt>
    <dgm:pt modelId="{A3F257EF-6F22-425C-881F-635735E8A55C}" type="pres">
      <dgm:prSet presAssocID="{13891C93-B37F-409F-96F8-6627BA4DE7C3}" presName="spacer" presStyleCnt="0"/>
      <dgm:spPr/>
    </dgm:pt>
    <dgm:pt modelId="{C4605887-6DEB-48F6-B285-DE884706A779}" type="pres">
      <dgm:prSet presAssocID="{57B5E24E-58E2-43FB-952B-F5D7F34EB296}" presName="comp" presStyleCnt="0"/>
      <dgm:spPr/>
    </dgm:pt>
    <dgm:pt modelId="{5FADFA09-7BC2-4D49-89D2-AE8BE0900AEF}" type="pres">
      <dgm:prSet presAssocID="{57B5E24E-58E2-43FB-952B-F5D7F34EB296}" presName="box" presStyleLbl="node1" presStyleIdx="2" presStyleCnt="4" custLinFactNeighborX="-2655" custLinFactNeighborY="2000"/>
      <dgm:spPr/>
      <dgm:t>
        <a:bodyPr/>
        <a:lstStyle/>
        <a:p>
          <a:endParaRPr lang="en-US"/>
        </a:p>
      </dgm:t>
    </dgm:pt>
    <dgm:pt modelId="{C4D74409-8178-4972-91A1-98A2FAB69552}" type="pres">
      <dgm:prSet presAssocID="{57B5E24E-58E2-43FB-952B-F5D7F34EB296}" presName="img" presStyleLbl="fgImgPlace1" presStyleIdx="2" presStyleCnt="4"/>
      <dgm:spPr>
        <a:blipFill rotWithShape="0">
          <a:blip xmlns:r="http://schemas.openxmlformats.org/officeDocument/2006/relationships" r:embed="rId3"/>
          <a:stretch>
            <a:fillRect/>
          </a:stretch>
        </a:blipFill>
      </dgm:spPr>
    </dgm:pt>
    <dgm:pt modelId="{00298602-BBF6-4D53-A22B-32C50CE3E466}" type="pres">
      <dgm:prSet presAssocID="{57B5E24E-58E2-43FB-952B-F5D7F34EB296}" presName="text" presStyleLbl="node1" presStyleIdx="2" presStyleCnt="4">
        <dgm:presLayoutVars>
          <dgm:bulletEnabled val="1"/>
        </dgm:presLayoutVars>
      </dgm:prSet>
      <dgm:spPr/>
      <dgm:t>
        <a:bodyPr/>
        <a:lstStyle/>
        <a:p>
          <a:endParaRPr lang="en-US"/>
        </a:p>
      </dgm:t>
    </dgm:pt>
    <dgm:pt modelId="{9561AC44-6FCA-4D04-9263-E29B14B9E5D3}" type="pres">
      <dgm:prSet presAssocID="{21597F02-7AD2-4084-A983-8373CB650D88}" presName="spacer" presStyleCnt="0"/>
      <dgm:spPr/>
    </dgm:pt>
    <dgm:pt modelId="{93CB787C-529D-4E74-ABC2-3DB3447F9EDC}" type="pres">
      <dgm:prSet presAssocID="{59F420AC-DB27-4931-B930-128B6C3F90C3}" presName="comp" presStyleCnt="0"/>
      <dgm:spPr/>
    </dgm:pt>
    <dgm:pt modelId="{EA103202-E4C7-4DE8-87DD-24668CA87B27}" type="pres">
      <dgm:prSet presAssocID="{59F420AC-DB27-4931-B930-128B6C3F90C3}" presName="box" presStyleLbl="node1" presStyleIdx="3" presStyleCnt="4"/>
      <dgm:spPr/>
      <dgm:t>
        <a:bodyPr/>
        <a:lstStyle/>
        <a:p>
          <a:endParaRPr lang="en-US"/>
        </a:p>
      </dgm:t>
    </dgm:pt>
    <dgm:pt modelId="{F7C2C209-B0A7-414A-818A-C5CDCA8E9F76}" type="pres">
      <dgm:prSet presAssocID="{59F420AC-DB27-4931-B930-128B6C3F90C3}" presName="img" presStyleLbl="fgImgPlace1" presStyleIdx="3" presStyleCnt="4"/>
      <dgm:spPr>
        <a:blipFill rotWithShape="0">
          <a:blip xmlns:r="http://schemas.openxmlformats.org/officeDocument/2006/relationships" r:embed="rId4"/>
          <a:stretch>
            <a:fillRect/>
          </a:stretch>
        </a:blipFill>
      </dgm:spPr>
    </dgm:pt>
    <dgm:pt modelId="{B2EFEC6F-D17E-46F2-AEB7-834126874033}" type="pres">
      <dgm:prSet presAssocID="{59F420AC-DB27-4931-B930-128B6C3F90C3}" presName="text" presStyleLbl="node1" presStyleIdx="3" presStyleCnt="4">
        <dgm:presLayoutVars>
          <dgm:bulletEnabled val="1"/>
        </dgm:presLayoutVars>
      </dgm:prSet>
      <dgm:spPr/>
      <dgm:t>
        <a:bodyPr/>
        <a:lstStyle/>
        <a:p>
          <a:endParaRPr lang="en-US"/>
        </a:p>
      </dgm:t>
    </dgm:pt>
  </dgm:ptLst>
  <dgm:cxnLst>
    <dgm:cxn modelId="{BB91C74F-0C2E-4186-848F-3310944F0DE9}" type="presOf" srcId="{59F420AC-DB27-4931-B930-128B6C3F90C3}" destId="{B2EFEC6F-D17E-46F2-AEB7-834126874033}" srcOrd="1" destOrd="0" presId="urn:microsoft.com/office/officeart/2005/8/layout/vList4"/>
    <dgm:cxn modelId="{73DD861A-2B7E-4364-BC7A-56E5603BB4FA}" type="presOf" srcId="{E7E118FF-FECB-43C6-8D39-BC4FF38CBCB5}" destId="{170CFB17-8977-441C-A5FE-DC7E4A70BE5B}" srcOrd="1" destOrd="0" presId="urn:microsoft.com/office/officeart/2005/8/layout/vList4"/>
    <dgm:cxn modelId="{DD0F3899-6D42-4957-B529-2E89B60AEC47}" srcId="{36A5A691-8209-4383-AEF6-7B0C2C386A96}" destId="{57B5E24E-58E2-43FB-952B-F5D7F34EB296}" srcOrd="2" destOrd="0" parTransId="{49DFCA9D-A493-459A-9DB3-924D43AA3A8C}" sibTransId="{21597F02-7AD2-4084-A983-8373CB650D88}"/>
    <dgm:cxn modelId="{BA653CED-F39E-4CA1-9219-187FF538EDC3}" srcId="{36A5A691-8209-4383-AEF6-7B0C2C386A96}" destId="{292372C8-BE67-40F6-A894-40513D4C817E}" srcOrd="1" destOrd="0" parTransId="{9DEA5A87-15B6-4A59-864C-BDA5167971BE}" sibTransId="{13891C93-B37F-409F-96F8-6627BA4DE7C3}"/>
    <dgm:cxn modelId="{47D3C485-288C-4461-B1D3-8FBA95F16E6E}" type="presOf" srcId="{57B5E24E-58E2-43FB-952B-F5D7F34EB296}" destId="{00298602-BBF6-4D53-A22B-32C50CE3E466}" srcOrd="1" destOrd="0" presId="urn:microsoft.com/office/officeart/2005/8/layout/vList4"/>
    <dgm:cxn modelId="{81221439-0D71-416A-A015-3615006824EC}" type="presOf" srcId="{36A5A691-8209-4383-AEF6-7B0C2C386A96}" destId="{D7AF63AD-5A79-4DA2-8DE7-4683142934DE}" srcOrd="0" destOrd="0" presId="urn:microsoft.com/office/officeart/2005/8/layout/vList4"/>
    <dgm:cxn modelId="{D9B0B58D-43F6-49EC-B236-6426126D7B5D}" type="presOf" srcId="{E7E118FF-FECB-43C6-8D39-BC4FF38CBCB5}" destId="{8B8FDF25-D029-4C1D-862F-27F7FAEE8AE1}" srcOrd="0" destOrd="0" presId="urn:microsoft.com/office/officeart/2005/8/layout/vList4"/>
    <dgm:cxn modelId="{E836BB4E-E5BC-4E91-B13A-8D748F197C22}" type="presOf" srcId="{59F420AC-DB27-4931-B930-128B6C3F90C3}" destId="{EA103202-E4C7-4DE8-87DD-24668CA87B27}" srcOrd="0" destOrd="0" presId="urn:microsoft.com/office/officeart/2005/8/layout/vList4"/>
    <dgm:cxn modelId="{4FF019BA-F3A9-402B-8060-B9D5619F80D7}" srcId="{36A5A691-8209-4383-AEF6-7B0C2C386A96}" destId="{59F420AC-DB27-4931-B930-128B6C3F90C3}" srcOrd="3" destOrd="0" parTransId="{37485488-7E5C-4F13-8F8B-21D0D8C772AB}" sibTransId="{4827B245-9F5F-4FCD-88F2-16F67B907586}"/>
    <dgm:cxn modelId="{6A8EF9DE-5B39-4917-82F6-13634F0685BD}" type="presOf" srcId="{57B5E24E-58E2-43FB-952B-F5D7F34EB296}" destId="{5FADFA09-7BC2-4D49-89D2-AE8BE0900AEF}" srcOrd="0" destOrd="0" presId="urn:microsoft.com/office/officeart/2005/8/layout/vList4"/>
    <dgm:cxn modelId="{E6B0B7D7-3076-4B2B-929C-9034DCB46292}" srcId="{36A5A691-8209-4383-AEF6-7B0C2C386A96}" destId="{E7E118FF-FECB-43C6-8D39-BC4FF38CBCB5}" srcOrd="0" destOrd="0" parTransId="{582268D4-5746-497D-990A-2B43B7AC42F9}" sibTransId="{64753CDE-71F9-4045-92D5-25B0D4906BE1}"/>
    <dgm:cxn modelId="{16B8E91F-6C88-472F-B940-1E6F7FF0656B}" type="presOf" srcId="{292372C8-BE67-40F6-A894-40513D4C817E}" destId="{9BC48BB6-21C1-4A54-8D38-10FE97992C8E}" srcOrd="1" destOrd="0" presId="urn:microsoft.com/office/officeart/2005/8/layout/vList4"/>
    <dgm:cxn modelId="{AE40082A-0208-4998-B107-6225582097DD}" type="presOf" srcId="{292372C8-BE67-40F6-A894-40513D4C817E}" destId="{84A676BD-4AD8-4FCD-87E5-604A2526779C}" srcOrd="0" destOrd="0" presId="urn:microsoft.com/office/officeart/2005/8/layout/vList4"/>
    <dgm:cxn modelId="{DE78A8E4-C7D8-4336-9C51-EBBA05E17003}" type="presParOf" srcId="{D7AF63AD-5A79-4DA2-8DE7-4683142934DE}" destId="{42ADC778-38FF-41C9-95CF-C4A8B36FD732}" srcOrd="0" destOrd="0" presId="urn:microsoft.com/office/officeart/2005/8/layout/vList4"/>
    <dgm:cxn modelId="{3535807D-1856-418F-9C98-E523A959F480}" type="presParOf" srcId="{42ADC778-38FF-41C9-95CF-C4A8B36FD732}" destId="{8B8FDF25-D029-4C1D-862F-27F7FAEE8AE1}" srcOrd="0" destOrd="0" presId="urn:microsoft.com/office/officeart/2005/8/layout/vList4"/>
    <dgm:cxn modelId="{5D2CEDFB-4AAA-4E12-BFDD-6A27FB5F0DA1}" type="presParOf" srcId="{42ADC778-38FF-41C9-95CF-C4A8B36FD732}" destId="{7EDDB9CB-9EFD-4CCE-B60D-F1C299AAD163}" srcOrd="1" destOrd="0" presId="urn:microsoft.com/office/officeart/2005/8/layout/vList4"/>
    <dgm:cxn modelId="{15A56CE7-31B5-4B54-BD2C-F19E24F9C7D1}" type="presParOf" srcId="{42ADC778-38FF-41C9-95CF-C4A8B36FD732}" destId="{170CFB17-8977-441C-A5FE-DC7E4A70BE5B}" srcOrd="2" destOrd="0" presId="urn:microsoft.com/office/officeart/2005/8/layout/vList4"/>
    <dgm:cxn modelId="{10A9AB8A-BAD2-4980-84B3-242FB06FB1AA}" type="presParOf" srcId="{D7AF63AD-5A79-4DA2-8DE7-4683142934DE}" destId="{B04ACC17-646E-4F38-BA14-C45EE79D7CC6}" srcOrd="1" destOrd="0" presId="urn:microsoft.com/office/officeart/2005/8/layout/vList4"/>
    <dgm:cxn modelId="{DD45963F-CD46-4737-BF45-0E2A324E52D2}" type="presParOf" srcId="{D7AF63AD-5A79-4DA2-8DE7-4683142934DE}" destId="{ED81115D-A7EF-46BB-A95C-F60AA455F02F}" srcOrd="2" destOrd="0" presId="urn:microsoft.com/office/officeart/2005/8/layout/vList4"/>
    <dgm:cxn modelId="{FD364749-017D-49EE-A289-35C6EFA5B145}" type="presParOf" srcId="{ED81115D-A7EF-46BB-A95C-F60AA455F02F}" destId="{84A676BD-4AD8-4FCD-87E5-604A2526779C}" srcOrd="0" destOrd="0" presId="urn:microsoft.com/office/officeart/2005/8/layout/vList4"/>
    <dgm:cxn modelId="{1EB5C5C8-0C7C-4693-96D0-4E03F69CBC55}" type="presParOf" srcId="{ED81115D-A7EF-46BB-A95C-F60AA455F02F}" destId="{C406C1F2-E5E8-4805-ADEE-BF6F5109D2BE}" srcOrd="1" destOrd="0" presId="urn:microsoft.com/office/officeart/2005/8/layout/vList4"/>
    <dgm:cxn modelId="{CAF434B8-8D02-4947-9582-49D2197A39A5}" type="presParOf" srcId="{ED81115D-A7EF-46BB-A95C-F60AA455F02F}" destId="{9BC48BB6-21C1-4A54-8D38-10FE97992C8E}" srcOrd="2" destOrd="0" presId="urn:microsoft.com/office/officeart/2005/8/layout/vList4"/>
    <dgm:cxn modelId="{7655E01A-17C2-4106-8491-B6884EB019FE}" type="presParOf" srcId="{D7AF63AD-5A79-4DA2-8DE7-4683142934DE}" destId="{A3F257EF-6F22-425C-881F-635735E8A55C}" srcOrd="3" destOrd="0" presId="urn:microsoft.com/office/officeart/2005/8/layout/vList4"/>
    <dgm:cxn modelId="{F98E1FE2-DA19-41B1-8F61-4ED1219B455F}" type="presParOf" srcId="{D7AF63AD-5A79-4DA2-8DE7-4683142934DE}" destId="{C4605887-6DEB-48F6-B285-DE884706A779}" srcOrd="4" destOrd="0" presId="urn:microsoft.com/office/officeart/2005/8/layout/vList4"/>
    <dgm:cxn modelId="{58EF04F8-F944-484E-85CA-B32EA0550766}" type="presParOf" srcId="{C4605887-6DEB-48F6-B285-DE884706A779}" destId="{5FADFA09-7BC2-4D49-89D2-AE8BE0900AEF}" srcOrd="0" destOrd="0" presId="urn:microsoft.com/office/officeart/2005/8/layout/vList4"/>
    <dgm:cxn modelId="{43A64E76-B2EF-42D1-8BA2-A0C3185BAEC9}" type="presParOf" srcId="{C4605887-6DEB-48F6-B285-DE884706A779}" destId="{C4D74409-8178-4972-91A1-98A2FAB69552}" srcOrd="1" destOrd="0" presId="urn:microsoft.com/office/officeart/2005/8/layout/vList4"/>
    <dgm:cxn modelId="{81E4355F-491A-4DB3-ACE1-F09C385B0968}" type="presParOf" srcId="{C4605887-6DEB-48F6-B285-DE884706A779}" destId="{00298602-BBF6-4D53-A22B-32C50CE3E466}" srcOrd="2" destOrd="0" presId="urn:microsoft.com/office/officeart/2005/8/layout/vList4"/>
    <dgm:cxn modelId="{77DD56CC-4890-4CAD-B47A-5C2D1FB6EE1C}" type="presParOf" srcId="{D7AF63AD-5A79-4DA2-8DE7-4683142934DE}" destId="{9561AC44-6FCA-4D04-9263-E29B14B9E5D3}" srcOrd="5" destOrd="0" presId="urn:microsoft.com/office/officeart/2005/8/layout/vList4"/>
    <dgm:cxn modelId="{4752C930-52F4-4581-9AF8-84F42A2DA014}" type="presParOf" srcId="{D7AF63AD-5A79-4DA2-8DE7-4683142934DE}" destId="{93CB787C-529D-4E74-ABC2-3DB3447F9EDC}" srcOrd="6" destOrd="0" presId="urn:microsoft.com/office/officeart/2005/8/layout/vList4"/>
    <dgm:cxn modelId="{BF81D863-746E-49D7-8234-9746F4858DC3}" type="presParOf" srcId="{93CB787C-529D-4E74-ABC2-3DB3447F9EDC}" destId="{EA103202-E4C7-4DE8-87DD-24668CA87B27}" srcOrd="0" destOrd="0" presId="urn:microsoft.com/office/officeart/2005/8/layout/vList4"/>
    <dgm:cxn modelId="{B7FF9845-9BF5-45EC-B35A-45D4E7E8D529}" type="presParOf" srcId="{93CB787C-529D-4E74-ABC2-3DB3447F9EDC}" destId="{F7C2C209-B0A7-414A-818A-C5CDCA8E9F76}" srcOrd="1" destOrd="0" presId="urn:microsoft.com/office/officeart/2005/8/layout/vList4"/>
    <dgm:cxn modelId="{E2132EC8-90B2-486E-A8D4-D6CFBECCBE6B}" type="presParOf" srcId="{93CB787C-529D-4E74-ABC2-3DB3447F9EDC}" destId="{B2EFEC6F-D17E-46F2-AEB7-834126874033}"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36A5A691-8209-4383-AEF6-7B0C2C386A96}"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346C0109-87C2-439B-8119-0F0074FDEF57}">
      <dgm:prSet/>
      <dgm:spPr/>
      <dgm:t>
        <a:bodyPr/>
        <a:lstStyle/>
        <a:p>
          <a:r>
            <a:rPr lang="en-US" dirty="0" smtClean="0"/>
            <a:t>Library uses QR Codes for New Arrival list.  After scanning user will be redirect to links given at the website.</a:t>
          </a:r>
          <a:endParaRPr lang="en-US" b="1" dirty="0"/>
        </a:p>
      </dgm:t>
    </dgm:pt>
    <dgm:pt modelId="{20C032F1-EE50-46AB-B8AA-AC99F897ABCE}" type="parTrans" cxnId="{98CCF235-DD60-4F32-8F06-955E2F124836}">
      <dgm:prSet/>
      <dgm:spPr/>
      <dgm:t>
        <a:bodyPr/>
        <a:lstStyle/>
        <a:p>
          <a:endParaRPr lang="en-US"/>
        </a:p>
      </dgm:t>
    </dgm:pt>
    <dgm:pt modelId="{E39563CD-BA6F-44A8-93A4-8E8820FD6AF2}" type="sibTrans" cxnId="{98CCF235-DD60-4F32-8F06-955E2F124836}">
      <dgm:prSet/>
      <dgm:spPr/>
      <dgm:t>
        <a:bodyPr/>
        <a:lstStyle/>
        <a:p>
          <a:endParaRPr lang="en-US"/>
        </a:p>
      </dgm:t>
    </dgm:pt>
    <dgm:pt modelId="{627D765D-1A5C-45FF-8685-759AFC2F31EE}">
      <dgm:prSet/>
      <dgm:spPr/>
      <dgm:t>
        <a:bodyPr/>
        <a:lstStyle/>
        <a:p>
          <a:r>
            <a:rPr lang="en-US" dirty="0" smtClean="0"/>
            <a:t>Library had Articles Abstract Database of subscribed  print journals. After scanning the QR code paste on print journals user will be redirect for achieves.</a:t>
          </a:r>
          <a:endParaRPr lang="en-US" b="1" dirty="0"/>
        </a:p>
      </dgm:t>
    </dgm:pt>
    <dgm:pt modelId="{8EA2B1AC-F752-4BBA-AD0A-AFB12275ED04}" type="parTrans" cxnId="{2F1B62A0-6504-4E37-8A90-9C333A488420}">
      <dgm:prSet/>
      <dgm:spPr/>
      <dgm:t>
        <a:bodyPr/>
        <a:lstStyle/>
        <a:p>
          <a:endParaRPr lang="en-US"/>
        </a:p>
      </dgm:t>
    </dgm:pt>
    <dgm:pt modelId="{320C45F6-D81C-42AF-AE96-5B61E68ECBFC}" type="sibTrans" cxnId="{2F1B62A0-6504-4E37-8A90-9C333A488420}">
      <dgm:prSet/>
      <dgm:spPr/>
      <dgm:t>
        <a:bodyPr/>
        <a:lstStyle/>
        <a:p>
          <a:endParaRPr lang="en-US"/>
        </a:p>
      </dgm:t>
    </dgm:pt>
    <dgm:pt modelId="{17FB66AF-37A6-4DDE-8F89-7DB5D6920A61}">
      <dgm:prSet/>
      <dgm:spPr/>
      <dgm:t>
        <a:bodyPr/>
        <a:lstStyle/>
        <a:p>
          <a:r>
            <a:rPr lang="en-GB" dirty="0" smtClean="0"/>
            <a:t>CDs/DVDs content upload on the Institutional Repository for easy access &amp; future preservation.</a:t>
          </a:r>
          <a:endParaRPr lang="en-US" b="1" dirty="0"/>
        </a:p>
      </dgm:t>
    </dgm:pt>
    <dgm:pt modelId="{3134E587-EF66-4453-9EA6-064B9615AAF5}" type="parTrans" cxnId="{7FAAC306-F435-40A6-93DB-438DD9FA9D9A}">
      <dgm:prSet/>
      <dgm:spPr/>
      <dgm:t>
        <a:bodyPr/>
        <a:lstStyle/>
        <a:p>
          <a:endParaRPr lang="en-US"/>
        </a:p>
      </dgm:t>
    </dgm:pt>
    <dgm:pt modelId="{090CA9A7-2FED-47C2-ACF5-E35A51FB5FC0}" type="sibTrans" cxnId="{7FAAC306-F435-40A6-93DB-438DD9FA9D9A}">
      <dgm:prSet/>
      <dgm:spPr/>
      <dgm:t>
        <a:bodyPr/>
        <a:lstStyle/>
        <a:p>
          <a:endParaRPr lang="en-US"/>
        </a:p>
      </dgm:t>
    </dgm:pt>
    <dgm:pt modelId="{D7AF63AD-5A79-4DA2-8DE7-4683142934DE}" type="pres">
      <dgm:prSet presAssocID="{36A5A691-8209-4383-AEF6-7B0C2C386A96}" presName="linear" presStyleCnt="0">
        <dgm:presLayoutVars>
          <dgm:dir/>
          <dgm:resizeHandles val="exact"/>
        </dgm:presLayoutVars>
      </dgm:prSet>
      <dgm:spPr/>
      <dgm:t>
        <a:bodyPr/>
        <a:lstStyle/>
        <a:p>
          <a:endParaRPr lang="en-US"/>
        </a:p>
      </dgm:t>
    </dgm:pt>
    <dgm:pt modelId="{347A96AC-F6A3-4309-86C0-A0017C5C169A}" type="pres">
      <dgm:prSet presAssocID="{17FB66AF-37A6-4DDE-8F89-7DB5D6920A61}" presName="comp" presStyleCnt="0"/>
      <dgm:spPr/>
    </dgm:pt>
    <dgm:pt modelId="{C46F6BAF-6B10-4242-92BD-FC7232CCA0C0}" type="pres">
      <dgm:prSet presAssocID="{17FB66AF-37A6-4DDE-8F89-7DB5D6920A61}" presName="box" presStyleLbl="node1" presStyleIdx="0" presStyleCnt="3"/>
      <dgm:spPr/>
      <dgm:t>
        <a:bodyPr/>
        <a:lstStyle/>
        <a:p>
          <a:endParaRPr lang="en-US"/>
        </a:p>
      </dgm:t>
    </dgm:pt>
    <dgm:pt modelId="{4E17036B-68EB-4B0B-AB1B-9091538798F8}" type="pres">
      <dgm:prSet presAssocID="{17FB66AF-37A6-4DDE-8F89-7DB5D6920A61}" presName="img" presStyleLbl="fgImgPlace1" presStyleIdx="0" presStyleCnt="3"/>
      <dgm:spPr>
        <a:blipFill rotWithShape="0">
          <a:blip xmlns:r="http://schemas.openxmlformats.org/officeDocument/2006/relationships" r:embed="rId1"/>
          <a:stretch>
            <a:fillRect/>
          </a:stretch>
        </a:blipFill>
      </dgm:spPr>
    </dgm:pt>
    <dgm:pt modelId="{C815192B-6935-4E41-8B3A-68553E7B2CC7}" type="pres">
      <dgm:prSet presAssocID="{17FB66AF-37A6-4DDE-8F89-7DB5D6920A61}" presName="text" presStyleLbl="node1" presStyleIdx="0" presStyleCnt="3">
        <dgm:presLayoutVars>
          <dgm:bulletEnabled val="1"/>
        </dgm:presLayoutVars>
      </dgm:prSet>
      <dgm:spPr/>
      <dgm:t>
        <a:bodyPr/>
        <a:lstStyle/>
        <a:p>
          <a:endParaRPr lang="en-US"/>
        </a:p>
      </dgm:t>
    </dgm:pt>
    <dgm:pt modelId="{85C369B9-E9A4-4533-BAB5-B0D7036FCE12}" type="pres">
      <dgm:prSet presAssocID="{090CA9A7-2FED-47C2-ACF5-E35A51FB5FC0}" presName="spacer" presStyleCnt="0"/>
      <dgm:spPr/>
    </dgm:pt>
    <dgm:pt modelId="{4D0E1B21-9990-4B02-B5BB-A5577F5051CE}" type="pres">
      <dgm:prSet presAssocID="{627D765D-1A5C-45FF-8685-759AFC2F31EE}" presName="comp" presStyleCnt="0"/>
      <dgm:spPr/>
    </dgm:pt>
    <dgm:pt modelId="{86D57058-7FB1-4ABD-B71E-14C76D277AB4}" type="pres">
      <dgm:prSet presAssocID="{627D765D-1A5C-45FF-8685-759AFC2F31EE}" presName="box" presStyleLbl="node1" presStyleIdx="1" presStyleCnt="3"/>
      <dgm:spPr/>
      <dgm:t>
        <a:bodyPr/>
        <a:lstStyle/>
        <a:p>
          <a:endParaRPr lang="en-US"/>
        </a:p>
      </dgm:t>
    </dgm:pt>
    <dgm:pt modelId="{EE9C5D4F-A141-4F5B-8EDE-E4C3B133C2D2}" type="pres">
      <dgm:prSet presAssocID="{627D765D-1A5C-45FF-8685-759AFC2F31EE}" presName="img" presStyleLbl="fgImgPlace1" presStyleIdx="1" presStyleCnt="3"/>
      <dgm:spPr>
        <a:blipFill rotWithShape="0">
          <a:blip xmlns:r="http://schemas.openxmlformats.org/officeDocument/2006/relationships" r:embed="rId2"/>
          <a:stretch>
            <a:fillRect/>
          </a:stretch>
        </a:blipFill>
      </dgm:spPr>
    </dgm:pt>
    <dgm:pt modelId="{9AF60EA2-333A-4D6D-A8B6-05F2E164F9C3}" type="pres">
      <dgm:prSet presAssocID="{627D765D-1A5C-45FF-8685-759AFC2F31EE}" presName="text" presStyleLbl="node1" presStyleIdx="1" presStyleCnt="3">
        <dgm:presLayoutVars>
          <dgm:bulletEnabled val="1"/>
        </dgm:presLayoutVars>
      </dgm:prSet>
      <dgm:spPr/>
      <dgm:t>
        <a:bodyPr/>
        <a:lstStyle/>
        <a:p>
          <a:endParaRPr lang="en-US"/>
        </a:p>
      </dgm:t>
    </dgm:pt>
    <dgm:pt modelId="{764BCD05-032B-4E1A-ADD3-76F75B62E0FA}" type="pres">
      <dgm:prSet presAssocID="{320C45F6-D81C-42AF-AE96-5B61E68ECBFC}" presName="spacer" presStyleCnt="0"/>
      <dgm:spPr/>
    </dgm:pt>
    <dgm:pt modelId="{AF5BABDE-B52D-435F-BAAB-AA6B114CA360}" type="pres">
      <dgm:prSet presAssocID="{346C0109-87C2-439B-8119-0F0074FDEF57}" presName="comp" presStyleCnt="0"/>
      <dgm:spPr/>
    </dgm:pt>
    <dgm:pt modelId="{7C6C146B-6A8B-4CC8-9CD4-85077B881567}" type="pres">
      <dgm:prSet presAssocID="{346C0109-87C2-439B-8119-0F0074FDEF57}" presName="box" presStyleLbl="node1" presStyleIdx="2" presStyleCnt="3"/>
      <dgm:spPr/>
      <dgm:t>
        <a:bodyPr/>
        <a:lstStyle/>
        <a:p>
          <a:endParaRPr lang="en-US"/>
        </a:p>
      </dgm:t>
    </dgm:pt>
    <dgm:pt modelId="{9A3F1D6A-2186-445F-B526-D9CF483B4051}" type="pres">
      <dgm:prSet presAssocID="{346C0109-87C2-439B-8119-0F0074FDEF57}" presName="img" presStyleLbl="fgImgPlace1" presStyleIdx="2" presStyleCnt="3"/>
      <dgm:spPr>
        <a:blipFill rotWithShape="0">
          <a:blip xmlns:r="http://schemas.openxmlformats.org/officeDocument/2006/relationships" r:embed="rId3"/>
          <a:stretch>
            <a:fillRect/>
          </a:stretch>
        </a:blipFill>
      </dgm:spPr>
    </dgm:pt>
    <dgm:pt modelId="{C4FE0A1F-E30D-4F3E-8FFF-AAF2EA86A375}" type="pres">
      <dgm:prSet presAssocID="{346C0109-87C2-439B-8119-0F0074FDEF57}" presName="text" presStyleLbl="node1" presStyleIdx="2" presStyleCnt="3">
        <dgm:presLayoutVars>
          <dgm:bulletEnabled val="1"/>
        </dgm:presLayoutVars>
      </dgm:prSet>
      <dgm:spPr/>
      <dgm:t>
        <a:bodyPr/>
        <a:lstStyle/>
        <a:p>
          <a:endParaRPr lang="en-US"/>
        </a:p>
      </dgm:t>
    </dgm:pt>
  </dgm:ptLst>
  <dgm:cxnLst>
    <dgm:cxn modelId="{5C2CA8A0-0048-473A-89C5-083D0D337764}" type="presOf" srcId="{17FB66AF-37A6-4DDE-8F89-7DB5D6920A61}" destId="{C815192B-6935-4E41-8B3A-68553E7B2CC7}" srcOrd="1" destOrd="0" presId="urn:microsoft.com/office/officeart/2005/8/layout/vList4"/>
    <dgm:cxn modelId="{98CCF235-DD60-4F32-8F06-955E2F124836}" srcId="{36A5A691-8209-4383-AEF6-7B0C2C386A96}" destId="{346C0109-87C2-439B-8119-0F0074FDEF57}" srcOrd="2" destOrd="0" parTransId="{20C032F1-EE50-46AB-B8AA-AC99F897ABCE}" sibTransId="{E39563CD-BA6F-44A8-93A4-8E8820FD6AF2}"/>
    <dgm:cxn modelId="{C874D82A-BEFB-47BC-B822-23BEF0242E95}" type="presOf" srcId="{346C0109-87C2-439B-8119-0F0074FDEF57}" destId="{C4FE0A1F-E30D-4F3E-8FFF-AAF2EA86A375}" srcOrd="1" destOrd="0" presId="urn:microsoft.com/office/officeart/2005/8/layout/vList4"/>
    <dgm:cxn modelId="{7FAAC306-F435-40A6-93DB-438DD9FA9D9A}" srcId="{36A5A691-8209-4383-AEF6-7B0C2C386A96}" destId="{17FB66AF-37A6-4DDE-8F89-7DB5D6920A61}" srcOrd="0" destOrd="0" parTransId="{3134E587-EF66-4453-9EA6-064B9615AAF5}" sibTransId="{090CA9A7-2FED-47C2-ACF5-E35A51FB5FC0}"/>
    <dgm:cxn modelId="{2F1B62A0-6504-4E37-8A90-9C333A488420}" srcId="{36A5A691-8209-4383-AEF6-7B0C2C386A96}" destId="{627D765D-1A5C-45FF-8685-759AFC2F31EE}" srcOrd="1" destOrd="0" parTransId="{8EA2B1AC-F752-4BBA-AD0A-AFB12275ED04}" sibTransId="{320C45F6-D81C-42AF-AE96-5B61E68ECBFC}"/>
    <dgm:cxn modelId="{5D369C87-EBBF-4849-B4EF-452B8F012189}" type="presOf" srcId="{346C0109-87C2-439B-8119-0F0074FDEF57}" destId="{7C6C146B-6A8B-4CC8-9CD4-85077B881567}" srcOrd="0" destOrd="0" presId="urn:microsoft.com/office/officeart/2005/8/layout/vList4"/>
    <dgm:cxn modelId="{37C96A96-C6D2-4644-ACFE-4A6D6C39674D}" type="presOf" srcId="{17FB66AF-37A6-4DDE-8F89-7DB5D6920A61}" destId="{C46F6BAF-6B10-4242-92BD-FC7232CCA0C0}" srcOrd="0" destOrd="0" presId="urn:microsoft.com/office/officeart/2005/8/layout/vList4"/>
    <dgm:cxn modelId="{0B5F5552-953F-46BB-9790-5E4CAC2D003B}" type="presOf" srcId="{627D765D-1A5C-45FF-8685-759AFC2F31EE}" destId="{86D57058-7FB1-4ABD-B71E-14C76D277AB4}" srcOrd="0" destOrd="0" presId="urn:microsoft.com/office/officeart/2005/8/layout/vList4"/>
    <dgm:cxn modelId="{62304A06-0F15-47A7-B177-FB64BAEBCDD5}" type="presOf" srcId="{627D765D-1A5C-45FF-8685-759AFC2F31EE}" destId="{9AF60EA2-333A-4D6D-A8B6-05F2E164F9C3}" srcOrd="1" destOrd="0" presId="urn:microsoft.com/office/officeart/2005/8/layout/vList4"/>
    <dgm:cxn modelId="{07C28730-F65E-4198-89B2-7A683C121E85}" type="presOf" srcId="{36A5A691-8209-4383-AEF6-7B0C2C386A96}" destId="{D7AF63AD-5A79-4DA2-8DE7-4683142934DE}" srcOrd="0" destOrd="0" presId="urn:microsoft.com/office/officeart/2005/8/layout/vList4"/>
    <dgm:cxn modelId="{98CCDF7C-4681-42C7-B62F-25580220FCA8}" type="presParOf" srcId="{D7AF63AD-5A79-4DA2-8DE7-4683142934DE}" destId="{347A96AC-F6A3-4309-86C0-A0017C5C169A}" srcOrd="0" destOrd="0" presId="urn:microsoft.com/office/officeart/2005/8/layout/vList4"/>
    <dgm:cxn modelId="{3B299475-A0F1-4066-B9D5-6BA04D5C19D7}" type="presParOf" srcId="{347A96AC-F6A3-4309-86C0-A0017C5C169A}" destId="{C46F6BAF-6B10-4242-92BD-FC7232CCA0C0}" srcOrd="0" destOrd="0" presId="urn:microsoft.com/office/officeart/2005/8/layout/vList4"/>
    <dgm:cxn modelId="{7F4087D6-B6BC-4C22-94CA-E731B6D57525}" type="presParOf" srcId="{347A96AC-F6A3-4309-86C0-A0017C5C169A}" destId="{4E17036B-68EB-4B0B-AB1B-9091538798F8}" srcOrd="1" destOrd="0" presId="urn:microsoft.com/office/officeart/2005/8/layout/vList4"/>
    <dgm:cxn modelId="{EED2B5F8-069C-4EDC-A0C9-2A12E3E6F3F8}" type="presParOf" srcId="{347A96AC-F6A3-4309-86C0-A0017C5C169A}" destId="{C815192B-6935-4E41-8B3A-68553E7B2CC7}" srcOrd="2" destOrd="0" presId="urn:microsoft.com/office/officeart/2005/8/layout/vList4"/>
    <dgm:cxn modelId="{034C83C4-A114-48A6-9E76-D12E330D5B52}" type="presParOf" srcId="{D7AF63AD-5A79-4DA2-8DE7-4683142934DE}" destId="{85C369B9-E9A4-4533-BAB5-B0D7036FCE12}" srcOrd="1" destOrd="0" presId="urn:microsoft.com/office/officeart/2005/8/layout/vList4"/>
    <dgm:cxn modelId="{7EDED670-9A78-452F-B35D-059AEAAF2810}" type="presParOf" srcId="{D7AF63AD-5A79-4DA2-8DE7-4683142934DE}" destId="{4D0E1B21-9990-4B02-B5BB-A5577F5051CE}" srcOrd="2" destOrd="0" presId="urn:microsoft.com/office/officeart/2005/8/layout/vList4"/>
    <dgm:cxn modelId="{F1D67651-2468-41D3-B4C6-154A8CC6356C}" type="presParOf" srcId="{4D0E1B21-9990-4B02-B5BB-A5577F5051CE}" destId="{86D57058-7FB1-4ABD-B71E-14C76D277AB4}" srcOrd="0" destOrd="0" presId="urn:microsoft.com/office/officeart/2005/8/layout/vList4"/>
    <dgm:cxn modelId="{9E7EF8D8-CA48-4613-B9EA-592DC8177B49}" type="presParOf" srcId="{4D0E1B21-9990-4B02-B5BB-A5577F5051CE}" destId="{EE9C5D4F-A141-4F5B-8EDE-E4C3B133C2D2}" srcOrd="1" destOrd="0" presId="urn:microsoft.com/office/officeart/2005/8/layout/vList4"/>
    <dgm:cxn modelId="{1B264423-7AC6-4B0B-BFE4-24E2CC334CC3}" type="presParOf" srcId="{4D0E1B21-9990-4B02-B5BB-A5577F5051CE}" destId="{9AF60EA2-333A-4D6D-A8B6-05F2E164F9C3}" srcOrd="2" destOrd="0" presId="urn:microsoft.com/office/officeart/2005/8/layout/vList4"/>
    <dgm:cxn modelId="{10DB1A08-E2B0-4201-8AA8-0BF6E2262100}" type="presParOf" srcId="{D7AF63AD-5A79-4DA2-8DE7-4683142934DE}" destId="{764BCD05-032B-4E1A-ADD3-76F75B62E0FA}" srcOrd="3" destOrd="0" presId="urn:microsoft.com/office/officeart/2005/8/layout/vList4"/>
    <dgm:cxn modelId="{330EA7C8-14CE-4884-B3A4-3BA0126D6BDB}" type="presParOf" srcId="{D7AF63AD-5A79-4DA2-8DE7-4683142934DE}" destId="{AF5BABDE-B52D-435F-BAAB-AA6B114CA360}" srcOrd="4" destOrd="0" presId="urn:microsoft.com/office/officeart/2005/8/layout/vList4"/>
    <dgm:cxn modelId="{E7C5CF13-93B9-4DF4-99F9-A758CD1E4AB0}" type="presParOf" srcId="{AF5BABDE-B52D-435F-BAAB-AA6B114CA360}" destId="{7C6C146B-6A8B-4CC8-9CD4-85077B881567}" srcOrd="0" destOrd="0" presId="urn:microsoft.com/office/officeart/2005/8/layout/vList4"/>
    <dgm:cxn modelId="{FA33FB91-0AC8-404E-A6AE-6E1E595CD4EF}" type="presParOf" srcId="{AF5BABDE-B52D-435F-BAAB-AA6B114CA360}" destId="{9A3F1D6A-2186-445F-B526-D9CF483B4051}" srcOrd="1" destOrd="0" presId="urn:microsoft.com/office/officeart/2005/8/layout/vList4"/>
    <dgm:cxn modelId="{72FD7986-AA2D-493B-B95A-83A6C4DBE8FA}" type="presParOf" srcId="{AF5BABDE-B52D-435F-BAAB-AA6B114CA360}" destId="{C4FE0A1F-E30D-4F3E-8FFF-AAF2EA86A375}"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B8F793-0752-4EB2-BE50-477AA8CE5C15}" type="datetimeFigureOut">
              <a:rPr lang="en-US" smtClean="0"/>
              <a:pPr/>
              <a:t>12/27/2017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AIKTC</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01C42EC-93DD-428F-86FD-5EA93D01C8CA}"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DECC98-C565-456C-86B1-F7521E88D360}" type="datetimeFigureOut">
              <a:rPr lang="en-US" smtClean="0"/>
              <a:pPr/>
              <a:t>12/27/2017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AIKTC</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6A400D-2EBC-44C9-929D-F5A111F6D198}"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Dec. 28, 2017</a:t>
            </a:r>
            <a:endParaRPr lang="en-US"/>
          </a:p>
        </p:txBody>
      </p:sp>
      <p:sp>
        <p:nvSpPr>
          <p:cNvPr id="5" name="Footer Placeholder 4"/>
          <p:cNvSpPr>
            <a:spLocks noGrp="1"/>
          </p:cNvSpPr>
          <p:nvPr>
            <p:ph type="ftr" sz="quarter" idx="11"/>
          </p:nvPr>
        </p:nvSpPr>
        <p:spPr/>
        <p:txBody>
          <a:bodyPr/>
          <a:lstStyle/>
          <a:p>
            <a:r>
              <a:rPr lang="en-US" smtClean="0"/>
              <a:t>AIKTC - Knowledge Resource &amp; Relay Centre</a:t>
            </a:r>
            <a:endParaRPr lang="en-US"/>
          </a:p>
        </p:txBody>
      </p:sp>
      <p:sp>
        <p:nvSpPr>
          <p:cNvPr id="6" name="Slide Number Placeholder 5"/>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 28, 2017</a:t>
            </a:r>
            <a:endParaRPr lang="en-US"/>
          </a:p>
        </p:txBody>
      </p:sp>
      <p:sp>
        <p:nvSpPr>
          <p:cNvPr id="5" name="Footer Placeholder 4"/>
          <p:cNvSpPr>
            <a:spLocks noGrp="1"/>
          </p:cNvSpPr>
          <p:nvPr>
            <p:ph type="ftr" sz="quarter" idx="11"/>
          </p:nvPr>
        </p:nvSpPr>
        <p:spPr/>
        <p:txBody>
          <a:bodyPr/>
          <a:lstStyle/>
          <a:p>
            <a:r>
              <a:rPr lang="en-US" smtClean="0"/>
              <a:t>AIKTC - Knowledge Resource &amp; Relay Centre</a:t>
            </a:r>
            <a:endParaRPr lang="en-US"/>
          </a:p>
        </p:txBody>
      </p:sp>
      <p:sp>
        <p:nvSpPr>
          <p:cNvPr id="6" name="Slide Number Placeholder 5"/>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 28, 2017</a:t>
            </a:r>
            <a:endParaRPr lang="en-US"/>
          </a:p>
        </p:txBody>
      </p:sp>
      <p:sp>
        <p:nvSpPr>
          <p:cNvPr id="5" name="Footer Placeholder 4"/>
          <p:cNvSpPr>
            <a:spLocks noGrp="1"/>
          </p:cNvSpPr>
          <p:nvPr>
            <p:ph type="ftr" sz="quarter" idx="11"/>
          </p:nvPr>
        </p:nvSpPr>
        <p:spPr/>
        <p:txBody>
          <a:bodyPr/>
          <a:lstStyle/>
          <a:p>
            <a:r>
              <a:rPr lang="en-US" smtClean="0"/>
              <a:t>AIKTC - Knowledge Resource &amp; Relay Centre</a:t>
            </a:r>
            <a:endParaRPr lang="en-US"/>
          </a:p>
        </p:txBody>
      </p:sp>
      <p:sp>
        <p:nvSpPr>
          <p:cNvPr id="6" name="Slide Number Placeholder 5"/>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Dec. 28, 2017</a:t>
            </a:r>
            <a:endParaRPr lang="en-US"/>
          </a:p>
        </p:txBody>
      </p:sp>
      <p:sp>
        <p:nvSpPr>
          <p:cNvPr id="5" name="Footer Placeholder 4"/>
          <p:cNvSpPr>
            <a:spLocks noGrp="1"/>
          </p:cNvSpPr>
          <p:nvPr>
            <p:ph type="ftr" sz="quarter" idx="11"/>
          </p:nvPr>
        </p:nvSpPr>
        <p:spPr/>
        <p:txBody>
          <a:bodyPr/>
          <a:lstStyle/>
          <a:p>
            <a:r>
              <a:rPr lang="en-US" smtClean="0"/>
              <a:t>AIKTC - Knowledge Resource &amp; Relay Centre</a:t>
            </a:r>
            <a:endParaRPr lang="en-US"/>
          </a:p>
        </p:txBody>
      </p:sp>
      <p:sp>
        <p:nvSpPr>
          <p:cNvPr id="6" name="Slide Number Placeholder 5"/>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Dec. 28, 2017</a:t>
            </a:r>
            <a:endParaRPr lang="en-US"/>
          </a:p>
        </p:txBody>
      </p:sp>
      <p:sp>
        <p:nvSpPr>
          <p:cNvPr id="5" name="Footer Placeholder 4"/>
          <p:cNvSpPr>
            <a:spLocks noGrp="1"/>
          </p:cNvSpPr>
          <p:nvPr>
            <p:ph type="ftr" sz="quarter" idx="11"/>
          </p:nvPr>
        </p:nvSpPr>
        <p:spPr/>
        <p:txBody>
          <a:bodyPr/>
          <a:lstStyle/>
          <a:p>
            <a:r>
              <a:rPr lang="en-US" smtClean="0"/>
              <a:t>AIKTC - Knowledge Resource &amp; Relay Centre</a:t>
            </a:r>
            <a:endParaRPr lang="en-US"/>
          </a:p>
        </p:txBody>
      </p:sp>
      <p:sp>
        <p:nvSpPr>
          <p:cNvPr id="6" name="Slide Number Placeholder 5"/>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Dec. 28, 2017</a:t>
            </a:r>
            <a:endParaRPr lang="en-US"/>
          </a:p>
        </p:txBody>
      </p:sp>
      <p:sp>
        <p:nvSpPr>
          <p:cNvPr id="6" name="Footer Placeholder 5"/>
          <p:cNvSpPr>
            <a:spLocks noGrp="1"/>
          </p:cNvSpPr>
          <p:nvPr>
            <p:ph type="ftr" sz="quarter" idx="11"/>
          </p:nvPr>
        </p:nvSpPr>
        <p:spPr/>
        <p:txBody>
          <a:bodyPr/>
          <a:lstStyle/>
          <a:p>
            <a:r>
              <a:rPr lang="en-US" smtClean="0"/>
              <a:t>AIKTC - Knowledge Resource &amp; Relay Centre</a:t>
            </a:r>
            <a:endParaRPr lang="en-US"/>
          </a:p>
        </p:txBody>
      </p:sp>
      <p:sp>
        <p:nvSpPr>
          <p:cNvPr id="7" name="Slide Number Placeholder 6"/>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Dec. 28, 2017</a:t>
            </a:r>
            <a:endParaRPr lang="en-US"/>
          </a:p>
        </p:txBody>
      </p:sp>
      <p:sp>
        <p:nvSpPr>
          <p:cNvPr id="8" name="Footer Placeholder 7"/>
          <p:cNvSpPr>
            <a:spLocks noGrp="1"/>
          </p:cNvSpPr>
          <p:nvPr>
            <p:ph type="ftr" sz="quarter" idx="11"/>
          </p:nvPr>
        </p:nvSpPr>
        <p:spPr/>
        <p:txBody>
          <a:bodyPr/>
          <a:lstStyle/>
          <a:p>
            <a:r>
              <a:rPr lang="en-US" smtClean="0"/>
              <a:t>AIKTC - Knowledge Resource &amp; Relay Centre</a:t>
            </a:r>
            <a:endParaRPr lang="en-US"/>
          </a:p>
        </p:txBody>
      </p:sp>
      <p:sp>
        <p:nvSpPr>
          <p:cNvPr id="9" name="Slide Number Placeholder 8"/>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Dec. 28, 2017</a:t>
            </a:r>
            <a:endParaRPr lang="en-US"/>
          </a:p>
        </p:txBody>
      </p:sp>
      <p:sp>
        <p:nvSpPr>
          <p:cNvPr id="4" name="Footer Placeholder 3"/>
          <p:cNvSpPr>
            <a:spLocks noGrp="1"/>
          </p:cNvSpPr>
          <p:nvPr>
            <p:ph type="ftr" sz="quarter" idx="11"/>
          </p:nvPr>
        </p:nvSpPr>
        <p:spPr/>
        <p:txBody>
          <a:bodyPr/>
          <a:lstStyle/>
          <a:p>
            <a:r>
              <a:rPr lang="en-US" smtClean="0"/>
              <a:t>AIKTC - Knowledge Resource &amp; Relay Centre</a:t>
            </a:r>
            <a:endParaRPr lang="en-US"/>
          </a:p>
        </p:txBody>
      </p:sp>
      <p:sp>
        <p:nvSpPr>
          <p:cNvPr id="5" name="Slide Number Placeholder 4"/>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Dec. 28, 2017</a:t>
            </a:r>
            <a:endParaRPr lang="en-US"/>
          </a:p>
        </p:txBody>
      </p:sp>
      <p:sp>
        <p:nvSpPr>
          <p:cNvPr id="3" name="Footer Placeholder 2"/>
          <p:cNvSpPr>
            <a:spLocks noGrp="1"/>
          </p:cNvSpPr>
          <p:nvPr>
            <p:ph type="ftr" sz="quarter" idx="11"/>
          </p:nvPr>
        </p:nvSpPr>
        <p:spPr/>
        <p:txBody>
          <a:bodyPr/>
          <a:lstStyle/>
          <a:p>
            <a:r>
              <a:rPr lang="en-US" smtClean="0"/>
              <a:t>AIKTC - Knowledge Resource &amp; Relay Centre</a:t>
            </a:r>
            <a:endParaRPr lang="en-US"/>
          </a:p>
        </p:txBody>
      </p:sp>
      <p:sp>
        <p:nvSpPr>
          <p:cNvPr id="4" name="Slide Number Placeholder 3"/>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 28, 2017</a:t>
            </a:r>
            <a:endParaRPr lang="en-US"/>
          </a:p>
        </p:txBody>
      </p:sp>
      <p:sp>
        <p:nvSpPr>
          <p:cNvPr id="6" name="Footer Placeholder 5"/>
          <p:cNvSpPr>
            <a:spLocks noGrp="1"/>
          </p:cNvSpPr>
          <p:nvPr>
            <p:ph type="ftr" sz="quarter" idx="11"/>
          </p:nvPr>
        </p:nvSpPr>
        <p:spPr/>
        <p:txBody>
          <a:bodyPr/>
          <a:lstStyle/>
          <a:p>
            <a:r>
              <a:rPr lang="en-US" smtClean="0"/>
              <a:t>AIKTC - Knowledge Resource &amp; Relay Centre</a:t>
            </a:r>
            <a:endParaRPr lang="en-US"/>
          </a:p>
        </p:txBody>
      </p:sp>
      <p:sp>
        <p:nvSpPr>
          <p:cNvPr id="7" name="Slide Number Placeholder 6"/>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Dec. 28, 2017</a:t>
            </a:r>
            <a:endParaRPr lang="en-US"/>
          </a:p>
        </p:txBody>
      </p:sp>
      <p:sp>
        <p:nvSpPr>
          <p:cNvPr id="6" name="Footer Placeholder 5"/>
          <p:cNvSpPr>
            <a:spLocks noGrp="1"/>
          </p:cNvSpPr>
          <p:nvPr>
            <p:ph type="ftr" sz="quarter" idx="11"/>
          </p:nvPr>
        </p:nvSpPr>
        <p:spPr/>
        <p:txBody>
          <a:bodyPr/>
          <a:lstStyle/>
          <a:p>
            <a:r>
              <a:rPr lang="en-US" smtClean="0"/>
              <a:t>AIKTC - Knowledge Resource &amp; Relay Centre</a:t>
            </a:r>
            <a:endParaRPr lang="en-US"/>
          </a:p>
        </p:txBody>
      </p:sp>
      <p:sp>
        <p:nvSpPr>
          <p:cNvPr id="7" name="Slide Number Placeholder 6"/>
          <p:cNvSpPr>
            <a:spLocks noGrp="1"/>
          </p:cNvSpPr>
          <p:nvPr>
            <p:ph type="sldNum" sz="quarter" idx="12"/>
          </p:nvPr>
        </p:nvSpPr>
        <p:spPr/>
        <p:txBody>
          <a:bodyPr/>
          <a:lstStyle/>
          <a:p>
            <a:fld id="{29638C70-A411-413B-9FD7-D0A4FD7CB5D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Dec. 28, 2017</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AIKTC - Knowledge Resource &amp; Relay Centre</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638C70-A411-413B-9FD7-D0A4FD7CB5D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qrcode.kaywa.com/" TargetMode="External"/><Relationship Id="rId7" Type="http://schemas.openxmlformats.org/officeDocument/2006/relationships/hyperlink" Target="http://www.beetagg.com/"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http://www.qrstuff.com/" TargetMode="External"/><Relationship Id="rId5" Type="http://schemas.openxmlformats.org/officeDocument/2006/relationships/hyperlink" Target="http://goqr.me/" TargetMode="External"/><Relationship Id="rId4" Type="http://schemas.openxmlformats.org/officeDocument/2006/relationships/hyperlink" Target="https://www.the-qrcode-generator.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pt water mark.png"/>
          <p:cNvPicPr>
            <a:picLocks noChangeAspect="1"/>
          </p:cNvPicPr>
          <p:nvPr/>
        </p:nvPicPr>
        <p:blipFill>
          <a:blip r:embed="rId3"/>
          <a:stretch>
            <a:fillRect/>
          </a:stretch>
        </p:blipFill>
        <p:spPr>
          <a:xfrm>
            <a:off x="0" y="5334000"/>
            <a:ext cx="9144000" cy="1245623"/>
          </a:xfrm>
          <a:prstGeom prst="rect">
            <a:avLst/>
          </a:prstGeom>
        </p:spPr>
      </p:pic>
      <p:sp>
        <p:nvSpPr>
          <p:cNvPr id="4" name="TextBox 3"/>
          <p:cNvSpPr txBox="1"/>
          <p:nvPr/>
        </p:nvSpPr>
        <p:spPr>
          <a:xfrm>
            <a:off x="0" y="2209800"/>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Best Practices @ KRRC</a:t>
            </a:r>
            <a:endParaRPr lang="en-US" sz="3200" b="1" dirty="0">
              <a:solidFill>
                <a:schemeClr val="tx1"/>
              </a:solidFill>
              <a:latin typeface="+mj-lt"/>
              <a:ea typeface="Verdana" pitchFamily="34" charset="0"/>
              <a:cs typeface="Times New Roman" pitchFamily="18" charset="0"/>
            </a:endParaRPr>
          </a:p>
        </p:txBody>
      </p:sp>
      <p:sp>
        <p:nvSpPr>
          <p:cNvPr id="5" name="TextBox 4"/>
          <p:cNvSpPr txBox="1"/>
          <p:nvPr/>
        </p:nvSpPr>
        <p:spPr>
          <a:xfrm>
            <a:off x="76200" y="141982"/>
            <a:ext cx="5257800" cy="1077218"/>
          </a:xfrm>
          <a:prstGeom prst="rect">
            <a:avLst/>
          </a:prstGeom>
          <a:noFill/>
        </p:spPr>
        <p:txBody>
          <a:bodyPr wrap="square" rtlCol="0">
            <a:spAutoFit/>
          </a:bodyPr>
          <a:lstStyle/>
          <a:p>
            <a:r>
              <a:rPr lang="en-US" sz="2400" b="1" dirty="0" smtClean="0">
                <a:solidFill>
                  <a:srgbClr val="224F86"/>
                </a:solidFill>
              </a:rPr>
              <a:t>ANJUMAN-I-ISLAM’S</a:t>
            </a:r>
          </a:p>
          <a:p>
            <a:r>
              <a:rPr lang="en-US" sz="2400" b="1" dirty="0" smtClean="0">
                <a:solidFill>
                  <a:srgbClr val="224F86"/>
                </a:solidFill>
              </a:rPr>
              <a:t>KALSEKAR TECHNICAL CAMPUS, </a:t>
            </a:r>
          </a:p>
          <a:p>
            <a:r>
              <a:rPr lang="en-US" sz="1600" b="1" dirty="0" smtClean="0">
                <a:solidFill>
                  <a:srgbClr val="224F86"/>
                </a:solidFill>
              </a:rPr>
              <a:t>NEW PANVEL</a:t>
            </a:r>
            <a:endParaRPr lang="en-US" sz="1600" b="1" dirty="0">
              <a:solidFill>
                <a:srgbClr val="224F86"/>
              </a:solidFill>
            </a:endParaRPr>
          </a:p>
        </p:txBody>
      </p:sp>
      <p:pic>
        <p:nvPicPr>
          <p:cNvPr id="11266" name="Picture 2" descr="Image result for aiktc new logo"/>
          <p:cNvPicPr>
            <a:picLocks noChangeAspect="1" noChangeArrowheads="1"/>
          </p:cNvPicPr>
          <p:nvPr/>
        </p:nvPicPr>
        <p:blipFill>
          <a:blip r:embed="rId4" cstate="print"/>
          <a:srcRect/>
          <a:stretch>
            <a:fillRect/>
          </a:stretch>
        </p:blipFill>
        <p:spPr bwMode="auto">
          <a:xfrm>
            <a:off x="7634286" y="76201"/>
            <a:ext cx="1357313" cy="1447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D:\1. SHARE DOCS\01.  SEMINAR ON QR CODE\QR - RESOURCE PERSONS\Shaheen - QR.png"/>
          <p:cNvPicPr>
            <a:picLocks noChangeAspect="1" noChangeArrowheads="1"/>
          </p:cNvPicPr>
          <p:nvPr/>
        </p:nvPicPr>
        <p:blipFill>
          <a:blip r:embed="rId5"/>
          <a:srcRect/>
          <a:stretch>
            <a:fillRect/>
          </a:stretch>
        </p:blipFill>
        <p:spPr bwMode="auto">
          <a:xfrm>
            <a:off x="152400" y="3200400"/>
            <a:ext cx="1600200" cy="1600200"/>
          </a:xfrm>
          <a:prstGeom prst="rect">
            <a:avLst/>
          </a:prstGeom>
          <a:noFill/>
          <a:ln w="9525">
            <a:noFill/>
            <a:miter lim="800000"/>
            <a:headEnd/>
            <a:tailEnd/>
          </a:ln>
        </p:spPr>
      </p:pic>
      <p:sp>
        <p:nvSpPr>
          <p:cNvPr id="9" name="TextBox 8"/>
          <p:cNvSpPr txBox="1"/>
          <p:nvPr/>
        </p:nvSpPr>
        <p:spPr>
          <a:xfrm>
            <a:off x="0" y="3090208"/>
            <a:ext cx="9144000" cy="1938992"/>
          </a:xfrm>
          <a:prstGeom prst="rect">
            <a:avLst/>
          </a:prstGeom>
          <a:noFill/>
        </p:spPr>
        <p:txBody>
          <a:bodyPr wrap="square" rtlCol="0">
            <a:spAutoFit/>
          </a:bodyPr>
          <a:lstStyle/>
          <a:p>
            <a:pPr algn="r"/>
            <a:r>
              <a:rPr lang="en-US" sz="2400" b="1" dirty="0" smtClean="0">
                <a:solidFill>
                  <a:srgbClr val="224F86"/>
                </a:solidFill>
              </a:rPr>
              <a:t>Mrs. </a:t>
            </a:r>
            <a:r>
              <a:rPr lang="en-US" sz="2400" b="1" dirty="0" err="1" smtClean="0">
                <a:solidFill>
                  <a:srgbClr val="224F86"/>
                </a:solidFill>
              </a:rPr>
              <a:t>Shaheen</a:t>
            </a:r>
            <a:r>
              <a:rPr lang="en-US" sz="2400" b="1" dirty="0" smtClean="0">
                <a:solidFill>
                  <a:srgbClr val="224F86"/>
                </a:solidFill>
              </a:rPr>
              <a:t> </a:t>
            </a:r>
            <a:r>
              <a:rPr lang="en-US" sz="2400" b="1" dirty="0" err="1" smtClean="0">
                <a:solidFill>
                  <a:srgbClr val="224F86"/>
                </a:solidFill>
              </a:rPr>
              <a:t>Momin</a:t>
            </a:r>
            <a:r>
              <a:rPr lang="en-US" sz="2400" b="1" dirty="0" smtClean="0">
                <a:solidFill>
                  <a:srgbClr val="224F86"/>
                </a:solidFill>
              </a:rPr>
              <a:t>, Librarian</a:t>
            </a:r>
          </a:p>
          <a:p>
            <a:pPr algn="r"/>
            <a:r>
              <a:rPr lang="en-US" sz="2400" b="1" dirty="0" smtClean="0">
                <a:solidFill>
                  <a:schemeClr val="accent5">
                    <a:lumMod val="50000"/>
                  </a:schemeClr>
                </a:solidFill>
              </a:rPr>
              <a:t>Knowledge Resources &amp; Relay Centre (Central Library)</a:t>
            </a:r>
          </a:p>
          <a:p>
            <a:pPr algn="r"/>
            <a:r>
              <a:rPr lang="en-US" sz="2400" b="1" i="1" dirty="0" smtClean="0">
                <a:solidFill>
                  <a:schemeClr val="accent6">
                    <a:lumMod val="50000"/>
                  </a:schemeClr>
                </a:solidFill>
              </a:rPr>
              <a:t>“Application of QR Code in Libraries &amp; Hands on Training”</a:t>
            </a:r>
          </a:p>
          <a:p>
            <a:pPr algn="r"/>
            <a:r>
              <a:rPr lang="en-US" sz="2400" b="1" dirty="0" err="1" smtClean="0">
                <a:solidFill>
                  <a:schemeClr val="accent3">
                    <a:lumMod val="50000"/>
                  </a:schemeClr>
                </a:solidFill>
              </a:rPr>
              <a:t>Ramniranjan</a:t>
            </a:r>
            <a:r>
              <a:rPr lang="en-US" sz="2400" b="1" dirty="0" smtClean="0">
                <a:solidFill>
                  <a:schemeClr val="accent3">
                    <a:lumMod val="50000"/>
                  </a:schemeClr>
                </a:solidFill>
              </a:rPr>
              <a:t> </a:t>
            </a:r>
            <a:r>
              <a:rPr lang="en-US" sz="2400" b="1" dirty="0" err="1" smtClean="0">
                <a:solidFill>
                  <a:schemeClr val="accent3">
                    <a:lumMod val="50000"/>
                  </a:schemeClr>
                </a:solidFill>
              </a:rPr>
              <a:t>Jhunjhunwala</a:t>
            </a:r>
            <a:r>
              <a:rPr lang="en-US" sz="2400" b="1" dirty="0" smtClean="0">
                <a:solidFill>
                  <a:schemeClr val="accent3">
                    <a:lumMod val="50000"/>
                  </a:schemeClr>
                </a:solidFill>
              </a:rPr>
              <a:t> College, </a:t>
            </a:r>
            <a:r>
              <a:rPr lang="en-US" sz="2400" b="1" dirty="0" err="1" smtClean="0">
                <a:solidFill>
                  <a:schemeClr val="accent3">
                    <a:lumMod val="50000"/>
                  </a:schemeClr>
                </a:solidFill>
              </a:rPr>
              <a:t>Ghatkopar</a:t>
            </a:r>
            <a:endParaRPr lang="en-US" sz="2400" b="1" dirty="0" smtClean="0">
              <a:solidFill>
                <a:schemeClr val="accent3">
                  <a:lumMod val="50000"/>
                </a:schemeClr>
              </a:solidFill>
            </a:endParaRPr>
          </a:p>
          <a:p>
            <a:pPr algn="r"/>
            <a:r>
              <a:rPr lang="en-US" sz="2400" b="1" dirty="0" smtClean="0">
                <a:solidFill>
                  <a:schemeClr val="tx2">
                    <a:lumMod val="25000"/>
                  </a:schemeClr>
                </a:solidFill>
              </a:rPr>
              <a:t>28</a:t>
            </a:r>
            <a:r>
              <a:rPr lang="en-US" sz="2400" b="1" baseline="30000" dirty="0" smtClean="0">
                <a:solidFill>
                  <a:schemeClr val="tx2">
                    <a:lumMod val="25000"/>
                  </a:schemeClr>
                </a:solidFill>
              </a:rPr>
              <a:t>th</a:t>
            </a:r>
            <a:r>
              <a:rPr lang="en-US" sz="2400" b="1" dirty="0" smtClean="0">
                <a:solidFill>
                  <a:schemeClr val="tx2">
                    <a:lumMod val="25000"/>
                  </a:schemeClr>
                </a:solidFill>
              </a:rPr>
              <a:t> Dec., 2017</a:t>
            </a:r>
            <a:endParaRPr lang="en-US" sz="2400" b="1" dirty="0">
              <a:solidFill>
                <a:schemeClr val="tx2">
                  <a:lumMod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WIFI</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10</a:t>
            </a:fld>
            <a:endParaRPr lang="en-US" sz="1400" b="1" dirty="0"/>
          </a:p>
        </p:txBody>
      </p:sp>
      <p:pic>
        <p:nvPicPr>
          <p:cNvPr id="18433" name="Picture 1" descr="D:\2. SHAHEEN PERSONAL\1.  PERSONAL\PAPERS WORKS\3. RP - SEMINAR &amp; WORKSHOP\5. DEC16 - JHUNJHUNWALA\QR CODE\wifi.png"/>
          <p:cNvPicPr>
            <a:picLocks noChangeAspect="1" noChangeArrowheads="1"/>
          </p:cNvPicPr>
          <p:nvPr/>
        </p:nvPicPr>
        <p:blipFill>
          <a:blip r:embed="rId3"/>
          <a:srcRect/>
          <a:stretch>
            <a:fillRect/>
          </a:stretch>
        </p:blipFill>
        <p:spPr bwMode="auto">
          <a:xfrm>
            <a:off x="228600" y="1295400"/>
            <a:ext cx="3576638" cy="3576638"/>
          </a:xfrm>
          <a:prstGeom prst="rect">
            <a:avLst/>
          </a:prstGeom>
          <a:noFill/>
        </p:spPr>
      </p:pic>
      <p:sp>
        <p:nvSpPr>
          <p:cNvPr id="18434" name="Rectangle 2"/>
          <p:cNvSpPr>
            <a:spLocks noChangeArrowheads="1"/>
          </p:cNvSpPr>
          <p:nvPr/>
        </p:nvSpPr>
        <p:spPr bwMode="auto">
          <a:xfrm>
            <a:off x="4495800" y="1524000"/>
            <a:ext cx="39624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You can create QR Codes that contain wireless network credentials. After scanning, </a:t>
            </a:r>
            <a:r>
              <a:rPr kumimoji="0" lang="en-US" sz="2800"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smartphones</a:t>
            </a:r>
            <a:r>
              <a:rPr kumimoji="0" lang="en-US" sz="28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will connect automatically!</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Quick Response (QR) Service</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11</a:t>
            </a:fld>
            <a:endParaRPr lang="en-US" sz="1400" b="1" dirty="0"/>
          </a:p>
        </p:txBody>
      </p:sp>
      <p:sp>
        <p:nvSpPr>
          <p:cNvPr id="7" name="TextBox 6"/>
          <p:cNvSpPr txBox="1"/>
          <p:nvPr/>
        </p:nvSpPr>
        <p:spPr>
          <a:xfrm>
            <a:off x="2514600" y="914400"/>
            <a:ext cx="6400800" cy="4247317"/>
          </a:xfrm>
          <a:prstGeom prst="rect">
            <a:avLst/>
          </a:prstGeom>
          <a:noFill/>
        </p:spPr>
        <p:txBody>
          <a:bodyPr wrap="square" rtlCol="0">
            <a:spAutoFit/>
          </a:bodyPr>
          <a:lstStyle/>
          <a:p>
            <a:pPr algn="just"/>
            <a:r>
              <a:rPr lang="en-US" dirty="0" smtClean="0">
                <a:solidFill>
                  <a:schemeClr val="bg1"/>
                </a:solidFill>
              </a:rPr>
              <a:t>These little black and white squares have appeared everywhere from </a:t>
            </a:r>
            <a:r>
              <a:rPr lang="en-US" b="1" dirty="0" smtClean="0">
                <a:solidFill>
                  <a:schemeClr val="bg1"/>
                </a:solidFill>
              </a:rPr>
              <a:t>billboards</a:t>
            </a:r>
            <a:r>
              <a:rPr lang="en-US" dirty="0" smtClean="0">
                <a:solidFill>
                  <a:schemeClr val="bg1"/>
                </a:solidFill>
              </a:rPr>
              <a:t> at the side of road, </a:t>
            </a:r>
            <a:r>
              <a:rPr lang="en-US" b="1" dirty="0" smtClean="0">
                <a:solidFill>
                  <a:schemeClr val="bg1"/>
                </a:solidFill>
              </a:rPr>
              <a:t>roof tops, buses &amp; magazines</a:t>
            </a:r>
            <a:r>
              <a:rPr lang="en-US" dirty="0" smtClean="0">
                <a:solidFill>
                  <a:schemeClr val="bg1"/>
                </a:solidFill>
              </a:rPr>
              <a:t> etc.  So why not in your </a:t>
            </a:r>
            <a:r>
              <a:rPr lang="en-US" b="1" dirty="0" smtClean="0">
                <a:solidFill>
                  <a:schemeClr val="bg1"/>
                </a:solidFill>
              </a:rPr>
              <a:t>library, </a:t>
            </a:r>
            <a:r>
              <a:rPr lang="en-US" b="1" dirty="0" err="1" smtClean="0">
                <a:solidFill>
                  <a:schemeClr val="bg1"/>
                </a:solidFill>
              </a:rPr>
              <a:t>tbks</a:t>
            </a:r>
            <a:r>
              <a:rPr lang="en-US" b="1" dirty="0" smtClean="0">
                <a:solidFill>
                  <a:schemeClr val="bg1"/>
                </a:solidFill>
              </a:rPr>
              <a:t>., project or classroom display</a:t>
            </a:r>
            <a:r>
              <a:rPr lang="en-US" dirty="0" smtClean="0">
                <a:solidFill>
                  <a:schemeClr val="bg1"/>
                </a:solidFill>
              </a:rPr>
              <a:t>?  The ability to use them to direct students to online resources is powerful and engaging and , when well implemented, can offer a level of interaction &amp; engagement.  </a:t>
            </a:r>
            <a:r>
              <a:rPr lang="en-US" b="1" dirty="0" smtClean="0">
                <a:solidFill>
                  <a:schemeClr val="bg1"/>
                </a:solidFill>
              </a:rPr>
              <a:t>It’s not about what they are but about how we use them in education setting</a:t>
            </a:r>
            <a:r>
              <a:rPr lang="en-US" dirty="0" smtClean="0">
                <a:solidFill>
                  <a:schemeClr val="bg1"/>
                </a:solidFill>
              </a:rPr>
              <a:t>.  </a:t>
            </a:r>
          </a:p>
          <a:p>
            <a:pPr algn="just"/>
            <a:endParaRPr lang="en-US" dirty="0" smtClean="0">
              <a:solidFill>
                <a:schemeClr val="bg1"/>
              </a:solidFill>
            </a:endParaRPr>
          </a:p>
          <a:p>
            <a:pPr algn="just"/>
            <a:r>
              <a:rPr lang="en-US" dirty="0" smtClean="0">
                <a:solidFill>
                  <a:schemeClr val="bg1"/>
                </a:solidFill>
              </a:rPr>
              <a:t>Using computers &amp; technology in educational environments can be exciting and challenging.  Implementing QR Codes within your students learning is just that.</a:t>
            </a:r>
          </a:p>
          <a:p>
            <a:pPr algn="just"/>
            <a:endParaRPr lang="en-US" dirty="0" smtClean="0">
              <a:solidFill>
                <a:schemeClr val="bg1"/>
              </a:solidFill>
            </a:endParaRPr>
          </a:p>
          <a:p>
            <a:pPr algn="just"/>
            <a:r>
              <a:rPr lang="en-US" dirty="0" smtClean="0">
                <a:solidFill>
                  <a:schemeClr val="bg1"/>
                </a:solidFill>
              </a:rPr>
              <a:t>Through this workshop not only will you find </a:t>
            </a:r>
            <a:r>
              <a:rPr lang="en-US" dirty="0" err="1" smtClean="0">
                <a:solidFill>
                  <a:schemeClr val="bg1"/>
                </a:solidFill>
              </a:rPr>
              <a:t>eg</a:t>
            </a:r>
            <a:r>
              <a:rPr lang="en-US" dirty="0" smtClean="0">
                <a:solidFill>
                  <a:schemeClr val="bg1"/>
                </a:solidFill>
              </a:rPr>
              <a:t>. Of how QR Codes have been used but you will find out how you can design, create and implement your own QR Code.</a:t>
            </a:r>
            <a:endParaRPr lang="en-US" dirty="0">
              <a:solidFill>
                <a:schemeClr val="bg1"/>
              </a:solidFill>
            </a:endParaRPr>
          </a:p>
        </p:txBody>
      </p:sp>
      <p:pic>
        <p:nvPicPr>
          <p:cNvPr id="9" name="Picture 5" descr="Image result for qr code structure"/>
          <p:cNvPicPr>
            <a:picLocks noChangeAspect="1" noChangeArrowheads="1"/>
          </p:cNvPicPr>
          <p:nvPr/>
        </p:nvPicPr>
        <p:blipFill>
          <a:blip r:embed="rId3" cstate="print"/>
          <a:srcRect/>
          <a:stretch>
            <a:fillRect/>
          </a:stretch>
        </p:blipFill>
        <p:spPr bwMode="auto">
          <a:xfrm rot="16200000">
            <a:off x="-1036263" y="3246064"/>
            <a:ext cx="4434730" cy="1752601"/>
          </a:xfrm>
          <a:prstGeom prst="rect">
            <a:avLst/>
          </a:prstGeom>
          <a:noFill/>
        </p:spPr>
      </p:pic>
      <p:pic>
        <p:nvPicPr>
          <p:cNvPr id="10" name="Picture 3" descr="C:\Users\digilib\Downloads\Unitag_QRCode_1472038917632\Unitag_QRCode_1472038917632.png"/>
          <p:cNvPicPr>
            <a:picLocks noChangeAspect="1" noChangeArrowheads="1"/>
          </p:cNvPicPr>
          <p:nvPr/>
        </p:nvPicPr>
        <p:blipFill>
          <a:blip r:embed="rId4"/>
          <a:srcRect/>
          <a:stretch>
            <a:fillRect/>
          </a:stretch>
        </p:blipFill>
        <p:spPr bwMode="auto">
          <a:xfrm>
            <a:off x="152400" y="152400"/>
            <a:ext cx="1676400" cy="1676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Quick Response (QR) Service</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12</a:t>
            </a:fld>
            <a:endParaRPr lang="en-US" sz="1400" b="1" dirty="0"/>
          </a:p>
        </p:txBody>
      </p:sp>
      <p:sp>
        <p:nvSpPr>
          <p:cNvPr id="8" name="TextBox 8"/>
          <p:cNvSpPr txBox="1">
            <a:spLocks noChangeArrowheads="1"/>
          </p:cNvSpPr>
          <p:nvPr/>
        </p:nvSpPr>
        <p:spPr bwMode="auto">
          <a:xfrm>
            <a:off x="381000" y="990600"/>
            <a:ext cx="8458200" cy="4524315"/>
          </a:xfrm>
          <a:prstGeom prst="rect">
            <a:avLst/>
          </a:prstGeom>
          <a:noFill/>
          <a:ln w="9525">
            <a:noFill/>
            <a:miter lim="800000"/>
            <a:headEnd/>
            <a:tailEnd/>
          </a:ln>
        </p:spPr>
        <p:txBody>
          <a:bodyPr>
            <a:spAutoFit/>
          </a:bodyPr>
          <a:lstStyle/>
          <a:p>
            <a:pPr marL="342900" indent="-342900" algn="just">
              <a:lnSpc>
                <a:spcPct val="150000"/>
              </a:lnSpc>
              <a:buFont typeface="Wingdings" pitchFamily="2" charset="2"/>
              <a:buChar char="Ø"/>
            </a:pPr>
            <a:r>
              <a:rPr lang="en-US" sz="2400" dirty="0">
                <a:solidFill>
                  <a:schemeClr val="accent6">
                    <a:lumMod val="50000"/>
                  </a:schemeClr>
                </a:solidFill>
                <a:latin typeface="Calibri (Body)"/>
                <a:cs typeface="Calibri" pitchFamily="34" charset="0"/>
              </a:rPr>
              <a:t>QR stands for </a:t>
            </a:r>
            <a:r>
              <a:rPr lang="en-US" sz="2400" b="1" dirty="0">
                <a:solidFill>
                  <a:schemeClr val="accent6">
                    <a:lumMod val="50000"/>
                  </a:schemeClr>
                </a:solidFill>
                <a:latin typeface="Calibri (Body)"/>
                <a:cs typeface="Calibri" pitchFamily="34" charset="0"/>
              </a:rPr>
              <a:t>Quick Response </a:t>
            </a:r>
            <a:r>
              <a:rPr lang="en-US" sz="2400" b="1" dirty="0" smtClean="0">
                <a:solidFill>
                  <a:schemeClr val="accent6">
                    <a:lumMod val="50000"/>
                  </a:schemeClr>
                </a:solidFill>
                <a:latin typeface="Calibri (Body)"/>
                <a:cs typeface="Calibri" pitchFamily="34" charset="0"/>
              </a:rPr>
              <a:t>Code</a:t>
            </a:r>
            <a:endParaRPr lang="en-US" sz="2400" b="1" dirty="0">
              <a:solidFill>
                <a:schemeClr val="accent6">
                  <a:lumMod val="50000"/>
                </a:schemeClr>
              </a:solidFill>
              <a:latin typeface="Calibri (Body)"/>
              <a:cs typeface="Calibri" pitchFamily="34" charset="0"/>
            </a:endParaRPr>
          </a:p>
          <a:p>
            <a:pPr marL="342900" indent="-342900" algn="just">
              <a:lnSpc>
                <a:spcPct val="150000"/>
              </a:lnSpc>
              <a:buFont typeface="Wingdings" pitchFamily="2" charset="2"/>
              <a:buChar char="Ø"/>
            </a:pPr>
            <a:r>
              <a:rPr lang="en-US" sz="2400" dirty="0">
                <a:solidFill>
                  <a:schemeClr val="accent5">
                    <a:lumMod val="50000"/>
                  </a:schemeClr>
                </a:solidFill>
                <a:latin typeface="Calibri (Body)"/>
                <a:cs typeface="Calibri" pitchFamily="34" charset="0"/>
              </a:rPr>
              <a:t>Invented in </a:t>
            </a:r>
            <a:r>
              <a:rPr lang="en-US" sz="2400" b="1" dirty="0">
                <a:solidFill>
                  <a:schemeClr val="accent5">
                    <a:lumMod val="50000"/>
                  </a:schemeClr>
                </a:solidFill>
                <a:latin typeface="Calibri (Body)"/>
                <a:cs typeface="Calibri" pitchFamily="34" charset="0"/>
              </a:rPr>
              <a:t>1994 by the Toyota Motors </a:t>
            </a:r>
            <a:r>
              <a:rPr lang="en-US" sz="2400" dirty="0">
                <a:solidFill>
                  <a:schemeClr val="accent5">
                    <a:lumMod val="50000"/>
                  </a:schemeClr>
                </a:solidFill>
                <a:latin typeface="Calibri (Body)"/>
                <a:cs typeface="Calibri" pitchFamily="34" charset="0"/>
              </a:rPr>
              <a:t>subsidiary </a:t>
            </a:r>
            <a:r>
              <a:rPr lang="en-US" sz="2400" b="1" dirty="0">
                <a:solidFill>
                  <a:schemeClr val="accent5">
                    <a:lumMod val="50000"/>
                  </a:schemeClr>
                </a:solidFill>
                <a:latin typeface="Calibri (Body)"/>
                <a:cs typeface="Calibri" pitchFamily="34" charset="0"/>
              </a:rPr>
              <a:t>Denso Wave </a:t>
            </a:r>
            <a:r>
              <a:rPr lang="en-US" sz="2400" dirty="0">
                <a:solidFill>
                  <a:schemeClr val="accent5">
                    <a:lumMod val="50000"/>
                  </a:schemeClr>
                </a:solidFill>
                <a:latin typeface="Calibri (Body)"/>
                <a:cs typeface="Calibri" pitchFamily="34" charset="0"/>
              </a:rPr>
              <a:t>to track vehicles and parts during the manufacturing process</a:t>
            </a:r>
          </a:p>
          <a:p>
            <a:pPr marL="342900" indent="-342900" algn="just">
              <a:lnSpc>
                <a:spcPct val="150000"/>
              </a:lnSpc>
              <a:buFont typeface="Wingdings" pitchFamily="2" charset="2"/>
              <a:buChar char="Ø"/>
            </a:pPr>
            <a:r>
              <a:rPr lang="en-US" sz="2400" dirty="0">
                <a:solidFill>
                  <a:schemeClr val="accent4">
                    <a:lumMod val="50000"/>
                  </a:schemeClr>
                </a:solidFill>
                <a:latin typeface="Calibri (Body)"/>
                <a:cs typeface="Calibri" pitchFamily="34" charset="0"/>
              </a:rPr>
              <a:t>It is a </a:t>
            </a:r>
            <a:r>
              <a:rPr lang="en-US" sz="2400" b="1" dirty="0">
                <a:solidFill>
                  <a:schemeClr val="accent4">
                    <a:lumMod val="50000"/>
                  </a:schemeClr>
                </a:solidFill>
                <a:latin typeface="Calibri (Body)"/>
                <a:cs typeface="Calibri" pitchFamily="34" charset="0"/>
              </a:rPr>
              <a:t>two dimensional barcode</a:t>
            </a:r>
            <a:r>
              <a:rPr lang="en-US" sz="2400" dirty="0">
                <a:solidFill>
                  <a:schemeClr val="accent4">
                    <a:lumMod val="50000"/>
                  </a:schemeClr>
                </a:solidFill>
                <a:latin typeface="Calibri (Body)"/>
                <a:cs typeface="Calibri" pitchFamily="34" charset="0"/>
              </a:rPr>
              <a:t>, typically seen as a white square with black geometric shapes </a:t>
            </a:r>
          </a:p>
          <a:p>
            <a:pPr marL="342900" indent="-342900" algn="just">
              <a:lnSpc>
                <a:spcPct val="150000"/>
              </a:lnSpc>
              <a:buFont typeface="Wingdings" pitchFamily="2" charset="2"/>
              <a:buChar char="Ø"/>
            </a:pPr>
            <a:r>
              <a:rPr lang="en-US" sz="2400" dirty="0">
                <a:solidFill>
                  <a:schemeClr val="accent2">
                    <a:lumMod val="50000"/>
                  </a:schemeClr>
                </a:solidFill>
                <a:latin typeface="Calibri (Body)"/>
                <a:cs typeface="Calibri" pitchFamily="34" charset="0"/>
              </a:rPr>
              <a:t>It is basically a type of barcode which is </a:t>
            </a:r>
            <a:r>
              <a:rPr lang="en-US" sz="2400" b="1" dirty="0">
                <a:solidFill>
                  <a:schemeClr val="accent2">
                    <a:lumMod val="50000"/>
                  </a:schemeClr>
                </a:solidFill>
                <a:latin typeface="Calibri (Body)"/>
                <a:cs typeface="Calibri" pitchFamily="34" charset="0"/>
              </a:rPr>
              <a:t>readable by any camera-enabled smart phone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Quick Response (QR) Service</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13</a:t>
            </a:fld>
            <a:endParaRPr lang="en-US" sz="1400" b="1" dirty="0"/>
          </a:p>
        </p:txBody>
      </p:sp>
      <p:sp>
        <p:nvSpPr>
          <p:cNvPr id="5" name="TextBox 4"/>
          <p:cNvSpPr txBox="1"/>
          <p:nvPr/>
        </p:nvSpPr>
        <p:spPr>
          <a:xfrm>
            <a:off x="228600" y="914400"/>
            <a:ext cx="8610600" cy="5693866"/>
          </a:xfrm>
          <a:prstGeom prst="rect">
            <a:avLst/>
          </a:prstGeom>
          <a:noFill/>
        </p:spPr>
        <p:txBody>
          <a:bodyPr wrap="square" rtlCol="0">
            <a:spAutoFit/>
          </a:bodyPr>
          <a:lstStyle/>
          <a:p>
            <a:pPr marL="342900" indent="-342900" algn="just">
              <a:buFont typeface="Wingdings" pitchFamily="2" charset="2"/>
              <a:buChar char="Ø"/>
            </a:pPr>
            <a:r>
              <a:rPr lang="en-US" sz="2800" dirty="0" smtClean="0">
                <a:solidFill>
                  <a:srgbClr val="00B0F0"/>
                </a:solidFill>
              </a:rPr>
              <a:t>The main advantage of a QR code is its </a:t>
            </a:r>
            <a:r>
              <a:rPr lang="en-US" sz="2800" u="sng" dirty="0" smtClean="0">
                <a:solidFill>
                  <a:srgbClr val="00B0F0"/>
                </a:solidFill>
              </a:rPr>
              <a:t>versatility</a:t>
            </a:r>
            <a:r>
              <a:rPr lang="en-US" sz="2800" dirty="0" smtClean="0">
                <a:solidFill>
                  <a:srgbClr val="00B0F0"/>
                </a:solidFill>
              </a:rPr>
              <a:t>. They can be used for </a:t>
            </a:r>
            <a:r>
              <a:rPr lang="en-US" sz="2800" u="sng" dirty="0" smtClean="0">
                <a:solidFill>
                  <a:srgbClr val="00B0F0"/>
                </a:solidFill>
              </a:rPr>
              <a:t>anything and everything</a:t>
            </a:r>
            <a:r>
              <a:rPr lang="en-US" sz="2800" dirty="0" smtClean="0">
                <a:solidFill>
                  <a:srgbClr val="00B0F0"/>
                </a:solidFill>
              </a:rPr>
              <a:t>.</a:t>
            </a:r>
          </a:p>
          <a:p>
            <a:pPr marL="342900" indent="-342900" algn="just">
              <a:buFont typeface="Wingdings" pitchFamily="2" charset="2"/>
              <a:buChar char="Ø"/>
            </a:pPr>
            <a:endParaRPr lang="en-US" sz="2800" dirty="0" smtClean="0">
              <a:solidFill>
                <a:srgbClr val="00B0F0"/>
              </a:solidFill>
            </a:endParaRPr>
          </a:p>
          <a:p>
            <a:pPr marL="342900" indent="-342900" algn="just">
              <a:buFont typeface="Wingdings" pitchFamily="2" charset="2"/>
              <a:buChar char="Ø"/>
            </a:pPr>
            <a:r>
              <a:rPr lang="en-US" sz="2800" u="sng" dirty="0" smtClean="0">
                <a:solidFill>
                  <a:srgbClr val="7030A0"/>
                </a:solidFill>
              </a:rPr>
              <a:t>Free</a:t>
            </a:r>
            <a:r>
              <a:rPr lang="en-US" sz="2800" dirty="0" smtClean="0">
                <a:solidFill>
                  <a:srgbClr val="7030A0"/>
                </a:solidFill>
              </a:rPr>
              <a:t>, can embed many types of media, easy to use.</a:t>
            </a:r>
          </a:p>
          <a:p>
            <a:pPr marL="342900" indent="-342900" algn="just">
              <a:buFont typeface="Wingdings" pitchFamily="2" charset="2"/>
              <a:buChar char="Ø"/>
            </a:pPr>
            <a:endParaRPr lang="en-US" sz="2800" dirty="0" smtClean="0">
              <a:solidFill>
                <a:srgbClr val="7030A0"/>
              </a:solidFill>
            </a:endParaRPr>
          </a:p>
          <a:p>
            <a:pPr marL="342900" indent="-342900" algn="just">
              <a:buFont typeface="Wingdings" pitchFamily="2" charset="2"/>
              <a:buChar char="Ø"/>
            </a:pPr>
            <a:r>
              <a:rPr lang="en-US" sz="2800" dirty="0" smtClean="0">
                <a:solidFill>
                  <a:srgbClr val="C00000"/>
                </a:solidFill>
              </a:rPr>
              <a:t>Does not require understanding of </a:t>
            </a:r>
            <a:r>
              <a:rPr lang="en-US" sz="2800" u="sng" dirty="0" smtClean="0">
                <a:solidFill>
                  <a:srgbClr val="C00000"/>
                </a:solidFill>
              </a:rPr>
              <a:t>writing code</a:t>
            </a:r>
            <a:r>
              <a:rPr lang="en-US" sz="2800" dirty="0" smtClean="0">
                <a:solidFill>
                  <a:srgbClr val="C00000"/>
                </a:solidFill>
              </a:rPr>
              <a:t>.</a:t>
            </a:r>
          </a:p>
          <a:p>
            <a:pPr marL="342900" indent="-342900" algn="just">
              <a:buFont typeface="Wingdings" pitchFamily="2" charset="2"/>
              <a:buChar char="Ø"/>
            </a:pPr>
            <a:endParaRPr lang="en-US" sz="2800" dirty="0" smtClean="0">
              <a:solidFill>
                <a:srgbClr val="FF0000"/>
              </a:solidFill>
            </a:endParaRPr>
          </a:p>
          <a:p>
            <a:pPr marL="342900" lvl="0" indent="-342900" algn="just">
              <a:buFont typeface="Wingdings" pitchFamily="2" charset="2"/>
              <a:buChar char="Ø"/>
            </a:pPr>
            <a:r>
              <a:rPr lang="en-US" sz="2800" dirty="0" smtClean="0">
                <a:solidFill>
                  <a:srgbClr val="00B050"/>
                </a:solidFill>
              </a:rPr>
              <a:t>A </a:t>
            </a:r>
            <a:r>
              <a:rPr lang="en-US" sz="2800" u="sng" dirty="0" smtClean="0">
                <a:solidFill>
                  <a:srgbClr val="00B050"/>
                </a:solidFill>
              </a:rPr>
              <a:t>fun and effective </a:t>
            </a:r>
            <a:r>
              <a:rPr lang="en-US" sz="2800" dirty="0" smtClean="0">
                <a:solidFill>
                  <a:srgbClr val="00B050"/>
                </a:solidFill>
              </a:rPr>
              <a:t>way of delivering enhanced information directly and conveniently to users.</a:t>
            </a:r>
          </a:p>
          <a:p>
            <a:pPr marL="342900" lvl="0" indent="-342900" algn="just">
              <a:buFont typeface="Wingdings" pitchFamily="2" charset="2"/>
              <a:buChar char="Ø"/>
            </a:pPr>
            <a:endParaRPr lang="en-US" sz="2800" dirty="0" smtClean="0">
              <a:solidFill>
                <a:srgbClr val="00B050"/>
              </a:solidFill>
            </a:endParaRPr>
          </a:p>
          <a:p>
            <a:pPr marL="342900" indent="-342900" algn="just">
              <a:buFont typeface="Wingdings" pitchFamily="2" charset="2"/>
              <a:buChar char="Ø"/>
            </a:pPr>
            <a:r>
              <a:rPr lang="en-US" sz="2800" dirty="0" smtClean="0"/>
              <a:t>Can track how </a:t>
            </a:r>
            <a:r>
              <a:rPr lang="en-US" sz="2800" u="sng" dirty="0" smtClean="0"/>
              <a:t>many times</a:t>
            </a:r>
            <a:r>
              <a:rPr lang="en-US" sz="2800" dirty="0" smtClean="0"/>
              <a:t> the QR code is scanned for statistical purposes.</a:t>
            </a:r>
          </a:p>
          <a:p>
            <a:pPr lvl="0" algn="just">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QR Code Significant</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14</a:t>
            </a:fld>
            <a:endParaRPr lang="en-US" sz="1400" b="1" dirty="0"/>
          </a:p>
        </p:txBody>
      </p:sp>
      <p:sp>
        <p:nvSpPr>
          <p:cNvPr id="5" name="TextBox 4"/>
          <p:cNvSpPr txBox="1"/>
          <p:nvPr/>
        </p:nvSpPr>
        <p:spPr>
          <a:xfrm>
            <a:off x="228600" y="914401"/>
            <a:ext cx="8610600" cy="2246769"/>
          </a:xfrm>
          <a:prstGeom prst="rect">
            <a:avLst/>
          </a:prstGeom>
          <a:noFill/>
        </p:spPr>
        <p:txBody>
          <a:bodyPr wrap="square" rtlCol="0">
            <a:spAutoFit/>
          </a:bodyPr>
          <a:lstStyle/>
          <a:p>
            <a:pPr lvl="0" algn="just"/>
            <a:r>
              <a:rPr lang="en-US" sz="2800" b="1" u="sng" dirty="0" smtClean="0">
                <a:solidFill>
                  <a:srgbClr val="0070C0"/>
                </a:solidFill>
              </a:rPr>
              <a:t>Data Restoration</a:t>
            </a:r>
            <a:r>
              <a:rPr lang="en-US" sz="2800" dirty="0" smtClean="0">
                <a:solidFill>
                  <a:srgbClr val="0070C0"/>
                </a:solidFill>
              </a:rPr>
              <a:t>:-Occasionally QR codes and bar codes become damaged or they may get dirty. Barcode reader will not be able to scan a damaged or dirty code whereas up to </a:t>
            </a:r>
            <a:r>
              <a:rPr lang="en-US" sz="2800" u="sng" dirty="0" smtClean="0">
                <a:solidFill>
                  <a:srgbClr val="0070C0"/>
                </a:solidFill>
              </a:rPr>
              <a:t>30% of code </a:t>
            </a:r>
            <a:r>
              <a:rPr lang="en-US" sz="2800" dirty="0" smtClean="0">
                <a:solidFill>
                  <a:srgbClr val="0070C0"/>
                </a:solidFill>
              </a:rPr>
              <a:t>words in a QR code can be restored depending upon amount of damage.</a:t>
            </a:r>
            <a:endParaRPr lang="en-US" sz="2800" dirty="0" smtClean="0"/>
          </a:p>
        </p:txBody>
      </p:sp>
      <p:grpSp>
        <p:nvGrpSpPr>
          <p:cNvPr id="6" name="Group 5"/>
          <p:cNvGrpSpPr/>
          <p:nvPr/>
        </p:nvGrpSpPr>
        <p:grpSpPr>
          <a:xfrm>
            <a:off x="304800" y="3276600"/>
            <a:ext cx="8620125" cy="2619375"/>
            <a:chOff x="304800" y="3276600"/>
            <a:chExt cx="8620125" cy="2619375"/>
          </a:xfrm>
        </p:grpSpPr>
        <p:pic>
          <p:nvPicPr>
            <p:cNvPr id="7" name="Picture 2" descr="C:\Users\digilib\Desktop\QR SEMINAR - IMAGES\errorCorrectionTable.png"/>
            <p:cNvPicPr>
              <a:picLocks noChangeAspect="1" noChangeArrowheads="1"/>
            </p:cNvPicPr>
            <p:nvPr/>
          </p:nvPicPr>
          <p:blipFill>
            <a:blip r:embed="rId3"/>
            <a:srcRect/>
            <a:stretch>
              <a:fillRect/>
            </a:stretch>
          </p:blipFill>
          <p:spPr bwMode="auto">
            <a:xfrm>
              <a:off x="304800" y="3962400"/>
              <a:ext cx="2647950" cy="1400175"/>
            </a:xfrm>
            <a:prstGeom prst="rect">
              <a:avLst/>
            </a:prstGeom>
            <a:noFill/>
          </p:spPr>
        </p:pic>
        <p:pic>
          <p:nvPicPr>
            <p:cNvPr id="8" name="Picture 3" descr="C:\Users\digilib\Desktop\QR SEMINAR - IMAGES\errorCorrectionImage.png"/>
            <p:cNvPicPr>
              <a:picLocks noChangeAspect="1" noChangeArrowheads="1"/>
            </p:cNvPicPr>
            <p:nvPr/>
          </p:nvPicPr>
          <p:blipFill>
            <a:blip r:embed="rId4"/>
            <a:srcRect/>
            <a:stretch>
              <a:fillRect/>
            </a:stretch>
          </p:blipFill>
          <p:spPr bwMode="auto">
            <a:xfrm>
              <a:off x="2971800" y="3276600"/>
              <a:ext cx="5953125" cy="2619375"/>
            </a:xfrm>
            <a:prstGeom prst="rect">
              <a:avLst/>
            </a:prstGeom>
            <a:noFill/>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ea typeface="Verdana" pitchFamily="34" charset="0"/>
                <a:cs typeface="Times New Roman" pitchFamily="18" charset="0"/>
              </a:rPr>
              <a:t>QR Code Significant</a:t>
            </a:r>
            <a:endParaRPr lang="en-US" sz="3200" b="1" dirty="0">
              <a:solidFill>
                <a:schemeClr val="tx1"/>
              </a:solidFill>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15</a:t>
            </a:fld>
            <a:endParaRPr lang="en-US" sz="1400" b="1" dirty="0"/>
          </a:p>
        </p:txBody>
      </p:sp>
      <p:sp>
        <p:nvSpPr>
          <p:cNvPr id="5" name="TextBox 4"/>
          <p:cNvSpPr txBox="1"/>
          <p:nvPr/>
        </p:nvSpPr>
        <p:spPr>
          <a:xfrm>
            <a:off x="228600" y="914400"/>
            <a:ext cx="8610600" cy="3539430"/>
          </a:xfrm>
          <a:prstGeom prst="rect">
            <a:avLst/>
          </a:prstGeom>
          <a:noFill/>
        </p:spPr>
        <p:txBody>
          <a:bodyPr wrap="square" rtlCol="0">
            <a:spAutoFit/>
          </a:bodyPr>
          <a:lstStyle/>
          <a:p>
            <a:pPr lvl="0" algn="just"/>
            <a:r>
              <a:rPr lang="en-US" sz="2800" b="1" u="sng" dirty="0" smtClean="0">
                <a:solidFill>
                  <a:srgbClr val="C00000"/>
                </a:solidFill>
              </a:rPr>
              <a:t>Expert in Scan Position and Speed</a:t>
            </a:r>
            <a:r>
              <a:rPr lang="en-US" sz="2800" b="1" dirty="0" smtClean="0">
                <a:solidFill>
                  <a:srgbClr val="C00000"/>
                </a:solidFill>
              </a:rPr>
              <a:t>:-</a:t>
            </a:r>
            <a:r>
              <a:rPr lang="en-US" sz="2800" dirty="0" smtClean="0">
                <a:solidFill>
                  <a:srgbClr val="C00000"/>
                </a:solidFill>
              </a:rPr>
              <a:t>Barcode must be scanned in the correct position.  But QR code can be scanned from any position. This is due to the </a:t>
            </a:r>
            <a:r>
              <a:rPr lang="en-US" sz="2800" b="1" dirty="0" smtClean="0">
                <a:solidFill>
                  <a:srgbClr val="C00000"/>
                </a:solidFill>
              </a:rPr>
              <a:t>three position detection patterns located in three corner </a:t>
            </a:r>
            <a:r>
              <a:rPr lang="en-US" sz="2800" dirty="0" smtClean="0">
                <a:solidFill>
                  <a:srgbClr val="C00000"/>
                </a:solidFill>
              </a:rPr>
              <a:t>of the code. The reader will locate these three detection patterns and know how to correctly read the code. This feature speeds up the time needed to scan objects.</a:t>
            </a:r>
          </a:p>
          <a:p>
            <a:pPr lvl="0" algn="just">
              <a:buFont typeface="Arial" pitchFamily="34" charset="0"/>
              <a:buChar char="•"/>
            </a:pPr>
            <a:endParaRPr lang="en-US"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QR Code Downside</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16</a:t>
            </a:fld>
            <a:endParaRPr lang="en-US" sz="1400" b="1" dirty="0"/>
          </a:p>
        </p:txBody>
      </p:sp>
      <p:sp>
        <p:nvSpPr>
          <p:cNvPr id="5" name="TextBox 4"/>
          <p:cNvSpPr txBox="1"/>
          <p:nvPr/>
        </p:nvSpPr>
        <p:spPr>
          <a:xfrm>
            <a:off x="304800" y="914400"/>
            <a:ext cx="8610600" cy="5262979"/>
          </a:xfrm>
          <a:prstGeom prst="rect">
            <a:avLst/>
          </a:prstGeom>
          <a:noFill/>
        </p:spPr>
        <p:txBody>
          <a:bodyPr wrap="square" rtlCol="0">
            <a:spAutoFit/>
          </a:bodyPr>
          <a:lstStyle/>
          <a:p>
            <a:pPr lvl="0">
              <a:buFont typeface="Arial" pitchFamily="34" charset="0"/>
              <a:buChar char="•"/>
            </a:pPr>
            <a:r>
              <a:rPr lang="en-US" sz="2800" b="1" u="sng" dirty="0" smtClean="0">
                <a:solidFill>
                  <a:srgbClr val="C00000"/>
                </a:solidFill>
              </a:rPr>
              <a:t>Lack of Awareness</a:t>
            </a:r>
            <a:r>
              <a:rPr lang="en-US" sz="2800" dirty="0" smtClean="0">
                <a:solidFill>
                  <a:srgbClr val="C00000"/>
                </a:solidFill>
              </a:rPr>
              <a:t>: One disadvantage of QR codes and perhaps the biggest problem is the lack of familiarity of the QR code among people.</a:t>
            </a:r>
            <a:r>
              <a:rPr lang="en-US" sz="2800" dirty="0" smtClean="0"/>
              <a:t> </a:t>
            </a:r>
          </a:p>
          <a:p>
            <a:pPr lvl="0" algn="just"/>
            <a:endParaRPr lang="en-US" sz="2800" dirty="0" smtClean="0"/>
          </a:p>
          <a:p>
            <a:pPr lvl="0" algn="just">
              <a:buFont typeface="Arial" pitchFamily="34" charset="0"/>
              <a:buChar char="•"/>
            </a:pPr>
            <a:r>
              <a:rPr lang="en-US" sz="2800" b="1" u="sng" dirty="0" smtClean="0">
                <a:solidFill>
                  <a:srgbClr val="7030A0"/>
                </a:solidFill>
              </a:rPr>
              <a:t>Expensive Smartphone and apps required</a:t>
            </a:r>
            <a:r>
              <a:rPr lang="en-US" sz="2800" b="1" dirty="0" smtClean="0">
                <a:solidFill>
                  <a:srgbClr val="7030A0"/>
                </a:solidFill>
              </a:rPr>
              <a:t>: </a:t>
            </a:r>
            <a:r>
              <a:rPr lang="en-US" sz="2800" dirty="0" smtClean="0">
                <a:solidFill>
                  <a:srgbClr val="7030A0"/>
                </a:solidFill>
              </a:rPr>
              <a:t>User needs to have a </a:t>
            </a:r>
            <a:r>
              <a:rPr lang="en-US" sz="2800" dirty="0" err="1" smtClean="0">
                <a:solidFill>
                  <a:srgbClr val="7030A0"/>
                </a:solidFill>
              </a:rPr>
              <a:t>smartphone</a:t>
            </a:r>
            <a:r>
              <a:rPr lang="en-US" sz="2800" dirty="0" smtClean="0">
                <a:solidFill>
                  <a:srgbClr val="7030A0"/>
                </a:solidFill>
              </a:rPr>
              <a:t> in order to use one. Along with the </a:t>
            </a:r>
            <a:r>
              <a:rPr lang="en-US" sz="2800" dirty="0" err="1" smtClean="0">
                <a:solidFill>
                  <a:srgbClr val="7030A0"/>
                </a:solidFill>
              </a:rPr>
              <a:t>smartphone</a:t>
            </a:r>
            <a:r>
              <a:rPr lang="en-US" sz="2800" dirty="0" smtClean="0">
                <a:solidFill>
                  <a:srgbClr val="7030A0"/>
                </a:solidFill>
              </a:rPr>
              <a:t> they also need a QR code reader application, not everyone in the world own a smart phone so QR code not available to everyone. </a:t>
            </a:r>
          </a:p>
          <a:p>
            <a:pPr lvl="0" algn="just"/>
            <a:endParaRPr lang="en-US" sz="2800" dirty="0" smtClean="0"/>
          </a:p>
          <a:p>
            <a:pPr lvl="0" algn="just">
              <a:buFont typeface="Arial" pitchFamily="34" charset="0"/>
              <a:buChar char="•"/>
            </a:pPr>
            <a:r>
              <a:rPr lang="en-US" sz="2800" b="1" dirty="0" smtClean="0">
                <a:solidFill>
                  <a:srgbClr val="0070C0"/>
                </a:solidFill>
              </a:rPr>
              <a:t>QR code not default provided: </a:t>
            </a:r>
            <a:r>
              <a:rPr lang="en-US" sz="2800" u="sng" dirty="0" smtClean="0">
                <a:solidFill>
                  <a:srgbClr val="0070C0"/>
                </a:solidFill>
              </a:rPr>
              <a:t>QR code reader</a:t>
            </a:r>
            <a:r>
              <a:rPr lang="en-US" sz="2800" dirty="0" smtClean="0">
                <a:solidFill>
                  <a:srgbClr val="0070C0"/>
                </a:solidFill>
              </a:rPr>
              <a:t> are not preinstalled on most phones. it is installed by user.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QR Code Tools</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17</a:t>
            </a:fld>
            <a:endParaRPr lang="en-US" sz="1400" b="1" dirty="0"/>
          </a:p>
        </p:txBody>
      </p:sp>
      <p:sp>
        <p:nvSpPr>
          <p:cNvPr id="5" name="TextBox 4"/>
          <p:cNvSpPr txBox="1"/>
          <p:nvPr/>
        </p:nvSpPr>
        <p:spPr>
          <a:xfrm>
            <a:off x="228600" y="914400"/>
            <a:ext cx="8610600" cy="5262979"/>
          </a:xfrm>
          <a:prstGeom prst="rect">
            <a:avLst/>
          </a:prstGeom>
          <a:noFill/>
        </p:spPr>
        <p:txBody>
          <a:bodyPr>
            <a:spAutoFit/>
          </a:bodyPr>
          <a:lstStyle/>
          <a:p>
            <a:pPr fontAlgn="auto">
              <a:spcBef>
                <a:spcPts val="0"/>
              </a:spcBef>
              <a:spcAft>
                <a:spcPts val="0"/>
              </a:spcAft>
              <a:defRPr/>
            </a:pPr>
            <a:r>
              <a:rPr lang="en-US" sz="2800" dirty="0">
                <a:solidFill>
                  <a:srgbClr val="7030A0"/>
                </a:solidFill>
                <a:latin typeface="+mn-lt"/>
                <a:cs typeface="+mn-cs"/>
              </a:rPr>
              <a:t>Four things are required in order to successfully decode a QR code:</a:t>
            </a:r>
          </a:p>
          <a:p>
            <a:pPr fontAlgn="auto">
              <a:spcBef>
                <a:spcPts val="0"/>
              </a:spcBef>
              <a:spcAft>
                <a:spcPts val="0"/>
              </a:spcAft>
              <a:buFont typeface="Wingdings" pitchFamily="2" charset="2"/>
              <a:buChar char="Ø"/>
              <a:defRPr/>
            </a:pPr>
            <a:endParaRPr lang="en-US" sz="2800" dirty="0">
              <a:latin typeface="+mn-lt"/>
              <a:cs typeface="+mn-cs"/>
            </a:endParaRPr>
          </a:p>
          <a:p>
            <a:pPr marL="342900" indent="-342900" fontAlgn="auto">
              <a:spcBef>
                <a:spcPts val="0"/>
              </a:spcBef>
              <a:spcAft>
                <a:spcPts val="0"/>
              </a:spcAft>
              <a:buFont typeface="Wingdings" pitchFamily="2" charset="2"/>
              <a:buChar char="Ø"/>
              <a:defRPr/>
            </a:pPr>
            <a:r>
              <a:rPr lang="en-US" sz="2800" dirty="0">
                <a:solidFill>
                  <a:srgbClr val="C00000"/>
                </a:solidFill>
                <a:latin typeface="+mn-lt"/>
                <a:cs typeface="+mn-cs"/>
              </a:rPr>
              <a:t>QR code Generator</a:t>
            </a:r>
          </a:p>
          <a:p>
            <a:pPr marL="342900" indent="-342900" fontAlgn="auto">
              <a:spcBef>
                <a:spcPts val="0"/>
              </a:spcBef>
              <a:spcAft>
                <a:spcPts val="0"/>
              </a:spcAft>
              <a:defRPr/>
            </a:pPr>
            <a:endParaRPr lang="en-US" sz="2800" dirty="0">
              <a:solidFill>
                <a:srgbClr val="0070C0"/>
              </a:solidFill>
              <a:latin typeface="+mn-lt"/>
              <a:cs typeface="+mn-cs"/>
            </a:endParaRPr>
          </a:p>
          <a:p>
            <a:pPr marL="342900" indent="-342900" fontAlgn="auto">
              <a:spcBef>
                <a:spcPts val="0"/>
              </a:spcBef>
              <a:spcAft>
                <a:spcPts val="0"/>
              </a:spcAft>
              <a:buFont typeface="Wingdings" pitchFamily="2" charset="2"/>
              <a:buChar char="Ø"/>
              <a:defRPr/>
            </a:pPr>
            <a:r>
              <a:rPr lang="en-US" sz="2800" dirty="0">
                <a:solidFill>
                  <a:srgbClr val="0070C0"/>
                </a:solidFill>
                <a:latin typeface="+mn-lt"/>
                <a:cs typeface="+mn-cs"/>
              </a:rPr>
              <a:t>Smartphone, Desktop (with a camera), </a:t>
            </a:r>
          </a:p>
          <a:p>
            <a:pPr marL="342900" indent="-342900" fontAlgn="auto">
              <a:spcBef>
                <a:spcPts val="0"/>
              </a:spcBef>
              <a:spcAft>
                <a:spcPts val="0"/>
              </a:spcAft>
              <a:buFont typeface="Wingdings" pitchFamily="2" charset="2"/>
              <a:buChar char="Ø"/>
              <a:defRPr/>
            </a:pPr>
            <a:endParaRPr lang="en-US" sz="2800" dirty="0">
              <a:latin typeface="+mn-lt"/>
              <a:cs typeface="+mn-cs"/>
            </a:endParaRPr>
          </a:p>
          <a:p>
            <a:pPr marL="342900" indent="-342900" fontAlgn="auto">
              <a:spcBef>
                <a:spcPts val="0"/>
              </a:spcBef>
              <a:spcAft>
                <a:spcPts val="0"/>
              </a:spcAft>
              <a:buFont typeface="Wingdings" pitchFamily="2" charset="2"/>
              <a:buChar char="Ø"/>
              <a:defRPr/>
            </a:pPr>
            <a:r>
              <a:rPr lang="en-US" sz="2800" dirty="0">
                <a:solidFill>
                  <a:schemeClr val="accent3">
                    <a:lumMod val="75000"/>
                  </a:schemeClr>
                </a:solidFill>
                <a:latin typeface="+mn-lt"/>
                <a:cs typeface="+mn-cs"/>
              </a:rPr>
              <a:t>QR code Scanning Software application, and </a:t>
            </a:r>
          </a:p>
          <a:p>
            <a:pPr marL="342900" indent="-342900" fontAlgn="auto">
              <a:spcBef>
                <a:spcPts val="0"/>
              </a:spcBef>
              <a:spcAft>
                <a:spcPts val="0"/>
              </a:spcAft>
              <a:buFont typeface="Wingdings" pitchFamily="2" charset="2"/>
              <a:buChar char="Ø"/>
              <a:defRPr/>
            </a:pPr>
            <a:endParaRPr lang="en-US" sz="2800" dirty="0">
              <a:latin typeface="+mn-lt"/>
              <a:cs typeface="+mn-cs"/>
            </a:endParaRPr>
          </a:p>
          <a:p>
            <a:pPr marL="342900" indent="-342900" fontAlgn="auto">
              <a:spcBef>
                <a:spcPts val="0"/>
              </a:spcBef>
              <a:spcAft>
                <a:spcPts val="0"/>
              </a:spcAft>
              <a:buFont typeface="Wingdings" pitchFamily="2" charset="2"/>
              <a:buChar char="Ø"/>
              <a:defRPr/>
            </a:pPr>
            <a:r>
              <a:rPr lang="en-US" sz="2800" dirty="0">
                <a:solidFill>
                  <a:schemeClr val="accent1">
                    <a:lumMod val="50000"/>
                  </a:schemeClr>
                </a:solidFill>
                <a:latin typeface="+mn-lt"/>
                <a:cs typeface="+mn-cs"/>
              </a:rPr>
              <a:t>Internet Connection (either through the phone’s data plan or over a site-generated wireless network).</a:t>
            </a:r>
          </a:p>
          <a:p>
            <a:pPr fontAlgn="auto">
              <a:spcBef>
                <a:spcPts val="0"/>
              </a:spcBef>
              <a:spcAft>
                <a:spcPts val="0"/>
              </a:spcAft>
              <a:defRPr/>
            </a:pPr>
            <a:endParaRPr lang="en-US" sz="2800" dirty="0">
              <a:latin typeface="+mn-lt"/>
              <a:cs typeface="+mn-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QR Code Software</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18</a:t>
            </a:fld>
            <a:endParaRPr lang="en-US" sz="1400" b="1" dirty="0"/>
          </a:p>
        </p:txBody>
      </p:sp>
      <p:sp>
        <p:nvSpPr>
          <p:cNvPr id="7" name="TextBox 6"/>
          <p:cNvSpPr txBox="1"/>
          <p:nvPr/>
        </p:nvSpPr>
        <p:spPr>
          <a:xfrm>
            <a:off x="304800" y="914400"/>
            <a:ext cx="8610600" cy="4278313"/>
          </a:xfrm>
          <a:prstGeom prst="rect">
            <a:avLst/>
          </a:prstGeom>
          <a:noFill/>
        </p:spPr>
        <p:txBody>
          <a:bodyPr>
            <a:spAutoFit/>
          </a:bodyPr>
          <a:lstStyle/>
          <a:p>
            <a:pPr fontAlgn="auto">
              <a:lnSpc>
                <a:spcPct val="150000"/>
              </a:lnSpc>
              <a:spcBef>
                <a:spcPts val="0"/>
              </a:spcBef>
              <a:spcAft>
                <a:spcPts val="0"/>
              </a:spcAft>
              <a:defRPr/>
            </a:pPr>
            <a:r>
              <a:rPr lang="en-US" sz="2400" b="1" dirty="0">
                <a:solidFill>
                  <a:srgbClr val="0070C0"/>
                </a:solidFill>
                <a:latin typeface="+mn-lt"/>
                <a:cs typeface="+mn-cs"/>
              </a:rPr>
              <a:t>There are plenty of free QR code generators websites. Some websites are:</a:t>
            </a:r>
          </a:p>
          <a:p>
            <a:pPr fontAlgn="auto">
              <a:lnSpc>
                <a:spcPct val="200000"/>
              </a:lnSpc>
              <a:spcBef>
                <a:spcPts val="0"/>
              </a:spcBef>
              <a:spcAft>
                <a:spcPts val="0"/>
              </a:spcAft>
              <a:buFont typeface="Arial" pitchFamily="34" charset="0"/>
              <a:buChar char="•"/>
              <a:defRPr/>
            </a:pPr>
            <a:r>
              <a:rPr lang="en-US" sz="2000" b="1" dirty="0">
                <a:solidFill>
                  <a:schemeClr val="tx2">
                    <a:lumMod val="50000"/>
                  </a:schemeClr>
                </a:solidFill>
                <a:latin typeface="+mn-lt"/>
                <a:cs typeface="+mn-cs"/>
              </a:rPr>
              <a:t>KAYWA Generator</a:t>
            </a:r>
            <a:r>
              <a:rPr lang="en-US" sz="2000" dirty="0">
                <a:solidFill>
                  <a:schemeClr val="tx2">
                    <a:lumMod val="50000"/>
                  </a:schemeClr>
                </a:solidFill>
                <a:latin typeface="+mn-lt"/>
                <a:cs typeface="+mn-cs"/>
              </a:rPr>
              <a:t>  - </a:t>
            </a:r>
            <a:r>
              <a:rPr lang="en-US" sz="2000" i="1" dirty="0">
                <a:solidFill>
                  <a:schemeClr val="tx2">
                    <a:lumMod val="50000"/>
                  </a:schemeClr>
                </a:solidFill>
                <a:latin typeface="+mn-lt"/>
                <a:cs typeface="+mn-cs"/>
                <a:hlinkClick r:id="rId3"/>
              </a:rPr>
              <a:t>http://qrcode.kaywa.com/</a:t>
            </a:r>
            <a:endParaRPr lang="en-US" sz="2000" i="1" dirty="0">
              <a:solidFill>
                <a:schemeClr val="tx2">
                  <a:lumMod val="50000"/>
                </a:schemeClr>
              </a:solidFill>
              <a:latin typeface="+mn-lt"/>
              <a:cs typeface="+mn-cs"/>
            </a:endParaRPr>
          </a:p>
          <a:p>
            <a:pPr fontAlgn="auto">
              <a:lnSpc>
                <a:spcPct val="200000"/>
              </a:lnSpc>
              <a:spcBef>
                <a:spcPts val="0"/>
              </a:spcBef>
              <a:spcAft>
                <a:spcPts val="0"/>
              </a:spcAft>
              <a:buFont typeface="Arial" pitchFamily="34" charset="0"/>
              <a:buChar char="•"/>
              <a:defRPr/>
            </a:pPr>
            <a:r>
              <a:rPr lang="en-US" sz="2000" b="1" dirty="0">
                <a:solidFill>
                  <a:schemeClr val="tx2">
                    <a:lumMod val="50000"/>
                  </a:schemeClr>
                </a:solidFill>
                <a:latin typeface="+mn-lt"/>
                <a:cs typeface="+mn-cs"/>
              </a:rPr>
              <a:t>QR Generator </a:t>
            </a:r>
            <a:r>
              <a:rPr lang="en-US" sz="2000" dirty="0">
                <a:solidFill>
                  <a:schemeClr val="tx2">
                    <a:lumMod val="50000"/>
                  </a:schemeClr>
                </a:solidFill>
                <a:latin typeface="+mn-lt"/>
                <a:cs typeface="+mn-cs"/>
              </a:rPr>
              <a:t>- </a:t>
            </a:r>
            <a:r>
              <a:rPr lang="en-US" sz="2000" dirty="0">
                <a:solidFill>
                  <a:schemeClr val="tx2">
                    <a:lumMod val="50000"/>
                  </a:schemeClr>
                </a:solidFill>
                <a:latin typeface="+mn-lt"/>
                <a:cs typeface="+mn-cs"/>
                <a:hlinkClick r:id="rId4"/>
              </a:rPr>
              <a:t>https://www.the-qrcode-generator.com/</a:t>
            </a:r>
            <a:r>
              <a:rPr lang="en-US" sz="2000" dirty="0">
                <a:solidFill>
                  <a:schemeClr val="tx2">
                    <a:lumMod val="50000"/>
                  </a:schemeClr>
                </a:solidFill>
                <a:latin typeface="+mn-lt"/>
                <a:cs typeface="+mn-cs"/>
              </a:rPr>
              <a:t> </a:t>
            </a:r>
            <a:endParaRPr lang="en-US" sz="2000" i="1" dirty="0">
              <a:solidFill>
                <a:schemeClr val="tx2">
                  <a:lumMod val="50000"/>
                </a:schemeClr>
              </a:solidFill>
              <a:latin typeface="+mn-lt"/>
              <a:cs typeface="+mn-cs"/>
            </a:endParaRPr>
          </a:p>
          <a:p>
            <a:pPr fontAlgn="auto">
              <a:lnSpc>
                <a:spcPct val="200000"/>
              </a:lnSpc>
              <a:spcBef>
                <a:spcPts val="0"/>
              </a:spcBef>
              <a:spcAft>
                <a:spcPts val="0"/>
              </a:spcAft>
              <a:buFont typeface="Arial" pitchFamily="34" charset="0"/>
              <a:buChar char="•"/>
              <a:defRPr/>
            </a:pPr>
            <a:r>
              <a:rPr lang="en-US" sz="2000" b="1" dirty="0">
                <a:solidFill>
                  <a:schemeClr val="tx2">
                    <a:lumMod val="50000"/>
                  </a:schemeClr>
                </a:solidFill>
                <a:latin typeface="+mn-lt"/>
                <a:cs typeface="+mn-cs"/>
              </a:rPr>
              <a:t>Go QR Generator </a:t>
            </a:r>
            <a:r>
              <a:rPr lang="en-US" sz="2000" dirty="0">
                <a:solidFill>
                  <a:schemeClr val="tx2">
                    <a:lumMod val="50000"/>
                  </a:schemeClr>
                </a:solidFill>
                <a:latin typeface="+mn-lt"/>
                <a:cs typeface="+mn-cs"/>
              </a:rPr>
              <a:t>- </a:t>
            </a:r>
            <a:r>
              <a:rPr lang="en-US" sz="2000" i="1" dirty="0">
                <a:solidFill>
                  <a:schemeClr val="tx2">
                    <a:lumMod val="50000"/>
                  </a:schemeClr>
                </a:solidFill>
                <a:latin typeface="+mn-lt"/>
                <a:cs typeface="+mn-cs"/>
                <a:hlinkClick r:id="rId5"/>
              </a:rPr>
              <a:t>http://goqr.me/</a:t>
            </a:r>
            <a:endParaRPr lang="en-US" sz="2000" i="1" dirty="0">
              <a:solidFill>
                <a:schemeClr val="tx2">
                  <a:lumMod val="50000"/>
                </a:schemeClr>
              </a:solidFill>
              <a:latin typeface="+mn-lt"/>
              <a:cs typeface="+mn-cs"/>
            </a:endParaRPr>
          </a:p>
          <a:p>
            <a:pPr fontAlgn="auto">
              <a:lnSpc>
                <a:spcPct val="200000"/>
              </a:lnSpc>
              <a:spcBef>
                <a:spcPts val="0"/>
              </a:spcBef>
              <a:spcAft>
                <a:spcPts val="0"/>
              </a:spcAft>
              <a:buFont typeface="Arial" pitchFamily="34" charset="0"/>
              <a:buChar char="•"/>
              <a:defRPr/>
            </a:pPr>
            <a:r>
              <a:rPr lang="en-US" sz="2000" b="1" dirty="0">
                <a:solidFill>
                  <a:schemeClr val="tx2">
                    <a:lumMod val="50000"/>
                  </a:schemeClr>
                </a:solidFill>
                <a:latin typeface="+mn-lt"/>
                <a:cs typeface="+mn-cs"/>
              </a:rPr>
              <a:t>QR Stuff Generator </a:t>
            </a:r>
            <a:r>
              <a:rPr lang="en-US" sz="2000" i="1" dirty="0">
                <a:solidFill>
                  <a:schemeClr val="tx2">
                    <a:lumMod val="50000"/>
                  </a:schemeClr>
                </a:solidFill>
                <a:latin typeface="+mn-lt"/>
                <a:cs typeface="+mn-cs"/>
              </a:rPr>
              <a:t>- </a:t>
            </a:r>
            <a:r>
              <a:rPr lang="en-US" sz="2000" i="1" dirty="0">
                <a:solidFill>
                  <a:schemeClr val="tx2">
                    <a:lumMod val="50000"/>
                  </a:schemeClr>
                </a:solidFill>
                <a:latin typeface="+mn-lt"/>
                <a:cs typeface="+mn-cs"/>
                <a:hlinkClick r:id="rId6"/>
              </a:rPr>
              <a:t>http://www.qrstuff.com/</a:t>
            </a:r>
            <a:endParaRPr lang="en-US" sz="2000" i="1" dirty="0">
              <a:solidFill>
                <a:schemeClr val="tx2">
                  <a:lumMod val="50000"/>
                </a:schemeClr>
              </a:solidFill>
              <a:latin typeface="+mn-lt"/>
              <a:cs typeface="+mn-cs"/>
            </a:endParaRPr>
          </a:p>
          <a:p>
            <a:pPr fontAlgn="auto">
              <a:lnSpc>
                <a:spcPct val="200000"/>
              </a:lnSpc>
              <a:spcBef>
                <a:spcPts val="0"/>
              </a:spcBef>
              <a:spcAft>
                <a:spcPts val="0"/>
              </a:spcAft>
              <a:buFont typeface="Arial" pitchFamily="34" charset="0"/>
              <a:buChar char="•"/>
              <a:defRPr/>
            </a:pPr>
            <a:r>
              <a:rPr lang="en-US" sz="2000" b="1" dirty="0">
                <a:solidFill>
                  <a:schemeClr val="tx2">
                    <a:lumMod val="50000"/>
                  </a:schemeClr>
                </a:solidFill>
                <a:latin typeface="+mn-lt"/>
                <a:cs typeface="+mn-cs"/>
              </a:rPr>
              <a:t>Bee Tag QR Generator </a:t>
            </a:r>
            <a:r>
              <a:rPr lang="en-US" sz="2000" dirty="0">
                <a:solidFill>
                  <a:schemeClr val="tx2">
                    <a:lumMod val="50000"/>
                  </a:schemeClr>
                </a:solidFill>
                <a:latin typeface="+mn-lt"/>
                <a:cs typeface="+mn-cs"/>
              </a:rPr>
              <a:t>- </a:t>
            </a:r>
            <a:r>
              <a:rPr lang="en-US" sz="2000" i="1" u="sng" dirty="0">
                <a:solidFill>
                  <a:schemeClr val="tx2">
                    <a:lumMod val="50000"/>
                  </a:schemeClr>
                </a:solidFill>
                <a:latin typeface="+mn-lt"/>
                <a:cs typeface="+mn-cs"/>
                <a:hlinkClick r:id="rId7"/>
              </a:rPr>
              <a:t>http://www.beetagg.com/</a:t>
            </a:r>
            <a:endParaRPr lang="en-US" sz="2000" i="1" dirty="0">
              <a:solidFill>
                <a:schemeClr val="tx2">
                  <a:lumMod val="50000"/>
                </a:schemeClr>
              </a:solidFill>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TIPS</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19</a:t>
            </a:fld>
            <a:endParaRPr lang="en-US" sz="1400" b="1" dirty="0"/>
          </a:p>
        </p:txBody>
      </p:sp>
      <p:pic>
        <p:nvPicPr>
          <p:cNvPr id="6146" name="Picture 2" descr="Related image"/>
          <p:cNvPicPr>
            <a:picLocks noChangeAspect="1" noChangeArrowheads="1"/>
          </p:cNvPicPr>
          <p:nvPr/>
        </p:nvPicPr>
        <p:blipFill>
          <a:blip r:embed="rId3"/>
          <a:srcRect/>
          <a:stretch>
            <a:fillRect/>
          </a:stretch>
        </p:blipFill>
        <p:spPr bwMode="auto">
          <a:xfrm>
            <a:off x="762000" y="914400"/>
            <a:ext cx="7772400" cy="5200651"/>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AIMS OF THE EVENT</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dirty="0"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2</a:t>
            </a:fld>
            <a:endParaRPr lang="en-US" sz="1400" b="1" dirty="0"/>
          </a:p>
        </p:txBody>
      </p:sp>
      <p:sp>
        <p:nvSpPr>
          <p:cNvPr id="14338" name="AutoShape 2" descr="data:image/png;base64,iVBORw0KGgoAAAANSUhEUgAAAMgAAADICAYAAACtWK6eAAANS0lEQVR4Xu2c4XrbuA5Eb97/oXfbupv4uraEAw8oqTn9uyMQHMwAJONvP/758e9//pMBGXjKwIcGURky8JoBDaI6ZGCDAQ2iPGRAg6gBGegx4ATp8eZX34QBDfJNCu02ewxokB5vfvVNGNAg36TQbrPHgAbp8eZX34QBDfJNCu02ewxokB5vfvVNGNAg36TQbrPHQMsgHx8fvdUWf/Xqd5g0/6N+z5nKk8Z5VaYUn4tl8Llcp44apFCtDrGFsLsQKuxpAU/H3yXkTUCnjhqkQHqH2ELYXYgG2aUIATp11CAFijvEFsLuQjTILkUI0KmjBilQ3CG2EHYXokF2KUKATh01SIHiDrGFsLsQDbJLEQJ06hg1SCcBtMMX4FdCOiofuqeUEV6tS/mZxlN+KJ7mvxVfg1D2B/AaJEuqBnngM0lItlS1aBqkxlMVldSDE6TK+iBOg2TJ1SBOEKQoKphpPEq+Aab5ewdpkLzyEydIlu3LGYQK4BVd9KcOKTx9HcqW+89o9HUuKZhne6Pxz6aHwyfI2QihBdUg25anfJ5NDxpk6M6SKjSdOE6QG2PTJ4Sfayx5xUoJKUUI7XhOECcIamJUYBoE0bsLdoI4QZ6KxAmyLQw66ajRUvHP1jC9gxTvINOvZ7uj4U0AFd5RDYfmeWRdvIMURJkSUmGptyBUeKl9Xf3I7QRxgpzqyEqN7AQp9s3pjndkIYoUbMKo8Kb5pPEpBzR+587lEatQlRWFKKSxC9EgN4rokc8jlkcsj1g/GHCCPMiAdv7dFl0E0HU7hSumstlR6ZHyFZ52bDrpaJ40HyfImxOEiPEnVoPcGKM8nJFn7yC0KgU8FYYTpEDqE8gKnjVIrzabX60oHEmbHmmoYemRhubjEatY7ZTwUgU6snBFyryD3BFFjf/zUycIUVoRmzJycbldGG0IVEhOkOIllxK7W9kigBboVdij4pxt3atMxuk6LpsgRZ23YUcJLFWgo/JPTZZU/m0BDDbwJUes1MZTgjxbnJTAaBwNsq9MDXLHERVYymhnW9cj1hcDGkSD7LfR34izPT6kGtQWARpEg2iQDQaiBikzvQiY6nj0CCR+UYHhMp1XVg1yR7KGupGRMjjU7zhcgzxQrOCzgqd8jiseLqBBNMhTyaQmggYpOpK+nxfDxmG0oOKzEyde0DcDOkGcIE6QDRMtM8ibRj7t53/rUSQ1GU9buMHEWq9Yg/kcGlqD3OjvdNpDCze4uAa5I1eDaJBHr2kQDfJH/3WCfFGiQTSIBtk4omkQDaJB0gaZ/jsIHfHTd4fUHXCat1d5Uj5fxaE80ziU5xWvc60JMl1oWlBaOIqnhZsWBs2H8knzp/FT+tEgRSVQwVN8MY1dWEoYuws9AKiANcibl/TpQtOCUsFTPBUkFVgqvkesGwPJ+nrEulMVNSYV9nRj0SAa5KkGaMegeGoEJ8g2Y6lGcdo7CBXMNCHT+UxPFpo/NSAVUiofGifFc7IBto5YdOMahDLWw1NhpOrSy/bPrzTIm0xOEzh9hn9z+7ufa5CT3EF2K/UASHUqDdI723vEuvHW0Y9HrILbO8QWwsYhThAnSERUdKJpkAjtu0FSPNNGsZVYdIKkhEfjeHfY1h4V3jT/VMA0H7pfDbLbu44FnE0wVJC0QZ1tvxrkWP3vrn42wWiQr5J5xNqV7zxAg2y/MlHDesQqajZJVHHJFkyDaJCnwpl+n9cgvfd/2rG9gxT7IiV2WsDT+dD4RRo/YbSBpPhMTTSaD133FZ+pOD/jn/IOQoVEiaIdLxWf7kuDZCcgNawGeVAsJdAJciMw1bHPFkeDaJCnQ40KleLpRE41LhpHg2gQDbJz7vUOckcQ7TAesTxioXtlatSiRTfOwDQOvbxP75fGTxmWNooUzzT/FXkumSDTG6HE0oJe/TUptV8ah+JpHad1tewOMr0RSiwtnAahjPXwtI7TutIgxTpqkCJRb8I0yJsE0ufB1HIaJMXkdhwNMsQzJZamoUEoYz08reNfc8Sir0N0UlCiaCFouVOGms7zqH3RdakeUnpbdgdJJUyfPVPE0oJqkBtjtHFRnmkD6eSz5JlXg9wYoAanAqACo/iU8em6qUanQYrMTwsvJaTpPIt0fcJS+6LrapAiY7QDp4gtphcXkgbZZp7y4wQpKpkSWwyrQR6I6giScE3r2MmndQeZ7uR0lBNSj7w80n2l8KlJ2hEYqQ0VPIndrbsGoSwX8LSBTOM1yI2BjsE1SEHwFDIteBpfg2gQpOFOJyELUAFP4zWIBiH6bY1assC04Gl8DaJBiH41yG+26KX4qMmLirsB7uQfvYO8yq2TWIqUZ3FSHXi6M6cEPL3faR5o/KTeNMgd+ylip4VNG5EG6bdbDaJB+urZ+TLVKJwgYyV6Hni6o6aEMR0nNTGpgOkEpPGT+3KCOEHG2lPK4BpkrEROkJ8MTE9MKuBvO0Hob4coUbQjUd/R0TwtvLPFT+VztjhbOokesTTIjWpqNNqBj4p/NmGn8tEgxVFChTddoLPFT+VztjgaRIM8ZYAKleKnJ2MqHw2iQTRIUQOPMO8gbzzzTnews8VP5XO2OPEJ0jTjH5+lXqXo3SGVPz1CpF7t6H6pICme8pDKn/LZqXtrgnQWevaNBtl+9TpKqEetS42mQYpOpB2pGLYNo8anz+N0v1TwFE+FncpfgxQlSgkvhm3DNMiNummjaZCiRDXINlFUqBTvBCkKlcJop13RMegeEncrj1g9g6/QQ+uSfpUOQydLyrCpwtF8rm601H4TTe6/GBrkjk1aIFqIacNqEFqRfbwG0SD7KvmNoCeHFD41kcsbvdfEj67zD/2QbvyoSxzdmhOkdxdITS7KP60v1fmvlzgN8kUbLRAlnBaU5pMSaqqh0Uaa2i+tyxZeg3jEKuspJXhq5MsdscqM7pxd6cZpgVJ5pjo/jUM7eYrP6Tip+Ck+4xMkJbyzEZUyYCqOBrkxMM2nBik6OlWIVBwNokGeaoCeUVOjNiXsVBwNokE0SHG63cNSrz1HxTnb0dojVlGEqc6fiuME+csmCO1IqU5S1P8nbPpIlsrnKnzS/abwqToumyBXKWiK2KvvN5V/SvA0TqqOGuSBgRSxKYHRR4mUkFL503xS+FQdNYgGeaoBDbJv1dZPTVKXR+8gNwacIPtCfYZwgjywkup4KWKn87lK/J683/8qVcdlR6z3t7wmwlWENz1ZKNspQab4X5F/9IhFEz4KnyrQtICn41P+NQhl7KJ4DdIrnAbp8Xa5rzRIr2QapMfb5b7SIL2SaZAeb5f7SoP0SqZBirylBFZcrg2jBaU/MkzxcPU8p3mjjxWUz/gzb0oYbeUXP6RETRf6VdpXz3OaNw1SFDyFXV14r/Y7LUhq5Ol8NAhVfhGvQW5EpSZ+Sqg0n9S6Rdn8H6z1h0K6wU5iiW80iAZ5V0ca5I7B6aMCPbp4xLox8NdMENqx33X3f99TYaeEl8p/Oh/KD8VTHlLxU3G28o9OEA1CpbKNTwmAxqF4uutU/FQcDVKs4ArCi6lsXq5pI6L7oniyp61Hg+l90Tx/5fojqcP+7+6dhJ99kypoKs7V9zXNQyp+Ko4TpKjYFYQXU3GCFIhaUS8nyF0hVhBeqPsnJJUPjUPxZE8esZ6wlfq7yVHPfVQw0/ijXr2oESie1vdV/Mat4WWqSyaIBrnxTwVAC02NSY1GBU/xlB8N8sAAJZAKjAomlc+0sCkPqYamQd4U8DSBVBga5MaABvlSgkesgktph5/Gp4xM4xSoegtCJ7JHrDcnlBNk++6jQfb9/C0nyNWPEKnOmeJhuvMfNZF/HTdX/CX9qEKkCrffZ2qI6XzoxDyqLtTgGqSmr9gzaUoYxbQ/YRpkmzHKTwq/lZUThKr8DTwtKF3KCbL9Ckf58YhFFfgmXoM4QZ4ykDrSUIFR/Jv63/18Oh/aIY+qi3eQBwaOKkRKkDROCr/ruCLPqXyOvCwTLmie3kGKQrpSZ3uWKxXG2fDEBJui/vh4+p/phPUOUqzIUR24mN4n7GyCp/nQ/b7CJ9f1FatQFQ3Sex1KCrVQpnaj8IjlEQs9nlylIThBHhiYLpx3kBsD0zx37gJ/9QQhm+tg6ShP4amhUh0vlT81At3v2V4vW9pa8VusTmLkm6sIRoOQqn5hqZGTE2rJJb1HS/0rDbLmaOQEKWqSCrIYtg2j+aTwVDBOkF6JnSA93j6/SgmeFkKD9CYXLTeti0esB4Y1SE+oVHi0IXhJp61gMZ4KINV5UoalgqRHOFoOymcqPt1Xqo4/141e0ikh03ha0BSxGqRXWco/5bmTlQa5Y40WKNXZ6FGE5knj08k1HT/FswZ5YMAJciNkWsDT8TVIx9qFbzSIBinIZBPiEcsjVllDtOGUA/8Gpo6ONM5Wni2D0I2Ll4GrMqBBrlo5817CgAZZQrOLXJUBDXLVypn3EgY0yBKaXeSqDGiQq1bOvJcwoEGW0OwiV2VAg1y1cua9hAENsoRmF7kqAxrkqpUz7yUMaJAlNLvIVRnQIFetnHkvYUCDLKHZRa7KwL/U9qi3kVR5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381000" y="1066800"/>
            <a:ext cx="8458200" cy="3970318"/>
          </a:xfrm>
          <a:prstGeom prst="rect">
            <a:avLst/>
          </a:prstGeom>
          <a:noFill/>
        </p:spPr>
        <p:txBody>
          <a:bodyPr wrap="square" rtlCol="0">
            <a:spAutoFit/>
          </a:bodyPr>
          <a:lstStyle/>
          <a:p>
            <a:pPr marL="228600" indent="-228600">
              <a:buFont typeface="Wingdings" pitchFamily="2" charset="2"/>
              <a:buChar char="Ø"/>
            </a:pPr>
            <a:r>
              <a:rPr lang="en-GB" sz="3600" dirty="0" smtClean="0">
                <a:solidFill>
                  <a:srgbClr val="C00000"/>
                </a:solidFill>
              </a:rPr>
              <a:t>To look at </a:t>
            </a:r>
            <a:r>
              <a:rPr lang="en-GB" sz="3600" b="1" dirty="0" smtClean="0">
                <a:solidFill>
                  <a:srgbClr val="C00000"/>
                </a:solidFill>
              </a:rPr>
              <a:t>what QR codes</a:t>
            </a:r>
          </a:p>
          <a:p>
            <a:pPr marL="228600" indent="-228600">
              <a:buFont typeface="Wingdings" pitchFamily="2" charset="2"/>
              <a:buChar char="Ø"/>
            </a:pPr>
            <a:endParaRPr lang="en-GB" sz="3600" dirty="0" smtClean="0"/>
          </a:p>
          <a:p>
            <a:pPr marL="228600" indent="-228600">
              <a:buFont typeface="Wingdings" pitchFamily="2" charset="2"/>
              <a:buChar char="Ø"/>
            </a:pPr>
            <a:r>
              <a:rPr lang="en-GB" sz="3600" dirty="0" smtClean="0">
                <a:solidFill>
                  <a:srgbClr val="4A206A"/>
                </a:solidFill>
              </a:rPr>
              <a:t>To show you </a:t>
            </a:r>
            <a:r>
              <a:rPr lang="en-GB" sz="3600" b="1" dirty="0" smtClean="0">
                <a:solidFill>
                  <a:srgbClr val="4A206A"/>
                </a:solidFill>
              </a:rPr>
              <a:t>how to scan </a:t>
            </a:r>
            <a:r>
              <a:rPr lang="en-GB" sz="3600" dirty="0" smtClean="0">
                <a:solidFill>
                  <a:srgbClr val="4A206A"/>
                </a:solidFill>
              </a:rPr>
              <a:t>them and </a:t>
            </a:r>
            <a:r>
              <a:rPr lang="en-GB" sz="3600" b="1" dirty="0" smtClean="0">
                <a:solidFill>
                  <a:srgbClr val="4A206A"/>
                </a:solidFill>
              </a:rPr>
              <a:t>how you can create </a:t>
            </a:r>
            <a:r>
              <a:rPr lang="en-GB" sz="3600" dirty="0" smtClean="0">
                <a:solidFill>
                  <a:srgbClr val="4A206A"/>
                </a:solidFill>
              </a:rPr>
              <a:t>them</a:t>
            </a:r>
          </a:p>
          <a:p>
            <a:pPr marL="228600" indent="-228600">
              <a:buFont typeface="Wingdings" pitchFamily="2" charset="2"/>
              <a:buChar char="Ø"/>
            </a:pPr>
            <a:endParaRPr lang="en-GB" sz="3600" dirty="0" smtClean="0"/>
          </a:p>
          <a:p>
            <a:pPr marL="228600" indent="-228600">
              <a:buFont typeface="Wingdings" pitchFamily="2" charset="2"/>
              <a:buChar char="Ø"/>
            </a:pPr>
            <a:r>
              <a:rPr lang="en-GB" sz="3600" dirty="0" smtClean="0">
                <a:solidFill>
                  <a:srgbClr val="002060"/>
                </a:solidFill>
              </a:rPr>
              <a:t>To show you ways you could </a:t>
            </a:r>
            <a:r>
              <a:rPr lang="en-GB" sz="3600" b="1" dirty="0" smtClean="0">
                <a:solidFill>
                  <a:srgbClr val="002060"/>
                </a:solidFill>
              </a:rPr>
              <a:t>use them in academic libraries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QR Service @ KRRC</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solidFill>
                  <a:schemeClr val="bg1"/>
                </a:solidFill>
              </a:rPr>
              <a:t>Dec. 28, 2017</a:t>
            </a:r>
            <a:endParaRPr lang="en-US" sz="1400" b="1" dirty="0">
              <a:solidFill>
                <a:schemeClr val="bg1"/>
              </a:solidFill>
            </a:endParaRPr>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solidFill>
                  <a:schemeClr val="bg1"/>
                </a:solidFill>
              </a:rPr>
              <a:pPr/>
              <a:t>20</a:t>
            </a:fld>
            <a:endParaRPr lang="en-US" sz="1400" b="1" dirty="0">
              <a:solidFill>
                <a:schemeClr val="bg1"/>
              </a:solidFill>
            </a:endParaRPr>
          </a:p>
        </p:txBody>
      </p:sp>
      <p:pic>
        <p:nvPicPr>
          <p:cNvPr id="6" name="Picture 5" descr="ppt water mark.png"/>
          <p:cNvPicPr>
            <a:picLocks noChangeAspect="1"/>
          </p:cNvPicPr>
          <p:nvPr/>
        </p:nvPicPr>
        <p:blipFill>
          <a:blip r:embed="rId3"/>
          <a:stretch>
            <a:fillRect/>
          </a:stretch>
        </p:blipFill>
        <p:spPr>
          <a:xfrm>
            <a:off x="0" y="4876800"/>
            <a:ext cx="9144000" cy="1245623"/>
          </a:xfrm>
          <a:prstGeom prst="rect">
            <a:avLst/>
          </a:prstGeom>
        </p:spPr>
      </p:pic>
      <p:graphicFrame>
        <p:nvGraphicFramePr>
          <p:cNvPr id="25" name="Diagram 24"/>
          <p:cNvGraphicFramePr/>
          <p:nvPr/>
        </p:nvGraphicFramePr>
        <p:xfrm>
          <a:off x="228600" y="914400"/>
          <a:ext cx="8686800"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QR Service @ KRRC</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solidFill>
                  <a:schemeClr val="bg1"/>
                </a:solidFill>
              </a:rPr>
              <a:t>Dec. 28, 2017</a:t>
            </a:r>
            <a:endParaRPr lang="en-US" sz="1400" b="1" dirty="0">
              <a:solidFill>
                <a:schemeClr val="bg1"/>
              </a:solidFill>
            </a:endParaRPr>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solidFill>
                  <a:schemeClr val="bg1"/>
                </a:solidFill>
              </a:rPr>
              <a:pPr/>
              <a:t>21</a:t>
            </a:fld>
            <a:endParaRPr lang="en-US" sz="1400" b="1" dirty="0">
              <a:solidFill>
                <a:schemeClr val="bg1"/>
              </a:solidFill>
            </a:endParaRPr>
          </a:p>
        </p:txBody>
      </p:sp>
      <p:pic>
        <p:nvPicPr>
          <p:cNvPr id="6" name="Picture 5" descr="ppt water mark.png"/>
          <p:cNvPicPr>
            <a:picLocks noChangeAspect="1"/>
          </p:cNvPicPr>
          <p:nvPr/>
        </p:nvPicPr>
        <p:blipFill>
          <a:blip r:embed="rId3"/>
          <a:stretch>
            <a:fillRect/>
          </a:stretch>
        </p:blipFill>
        <p:spPr>
          <a:xfrm>
            <a:off x="0" y="4876800"/>
            <a:ext cx="9144000" cy="1245623"/>
          </a:xfrm>
          <a:prstGeom prst="rect">
            <a:avLst/>
          </a:prstGeom>
        </p:spPr>
      </p:pic>
      <p:graphicFrame>
        <p:nvGraphicFramePr>
          <p:cNvPr id="25" name="Diagram 24"/>
          <p:cNvGraphicFramePr/>
          <p:nvPr/>
        </p:nvGraphicFramePr>
        <p:xfrm>
          <a:off x="228600" y="914400"/>
          <a:ext cx="8610600"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Disclaimer</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22</a:t>
            </a:fld>
            <a:endParaRPr lang="en-US" sz="1400" b="1" dirty="0"/>
          </a:p>
        </p:txBody>
      </p:sp>
      <p:pic>
        <p:nvPicPr>
          <p:cNvPr id="6" name="Picture 5" descr="ppt water mark.png"/>
          <p:cNvPicPr>
            <a:picLocks noChangeAspect="1"/>
          </p:cNvPicPr>
          <p:nvPr/>
        </p:nvPicPr>
        <p:blipFill>
          <a:blip r:embed="rId3"/>
          <a:stretch>
            <a:fillRect/>
          </a:stretch>
        </p:blipFill>
        <p:spPr>
          <a:xfrm>
            <a:off x="0" y="4876800"/>
            <a:ext cx="9144000" cy="1245623"/>
          </a:xfrm>
          <a:prstGeom prst="rect">
            <a:avLst/>
          </a:prstGeom>
        </p:spPr>
      </p:pic>
      <p:sp>
        <p:nvSpPr>
          <p:cNvPr id="7" name="Text Placeholder 2"/>
          <p:cNvSpPr txBox="1">
            <a:spLocks/>
          </p:cNvSpPr>
          <p:nvPr/>
        </p:nvSpPr>
        <p:spPr>
          <a:xfrm>
            <a:off x="457200" y="990600"/>
            <a:ext cx="7772400" cy="4343400"/>
          </a:xfrm>
          <a:prstGeom prst="rect">
            <a:avLst/>
          </a:prstGeom>
        </p:spPr>
        <p:txBody>
          <a:bodyPr>
            <a:normAutofit fontScale="70000" lnSpcReduction="20000"/>
          </a:bodyPr>
          <a:lstStyle/>
          <a:p>
            <a:pPr marL="274320" indent="-274320" algn="just" fontAlgn="auto">
              <a:spcBef>
                <a:spcPct val="20000"/>
              </a:spcBef>
              <a:spcAft>
                <a:spcPts val="0"/>
              </a:spcAft>
              <a:buClr>
                <a:schemeClr val="accent1"/>
              </a:buClr>
              <a:buSzPct val="85000"/>
              <a:defRPr/>
            </a:pPr>
            <a:r>
              <a:rPr lang="en-IN" sz="2700" b="1" dirty="0">
                <a:solidFill>
                  <a:schemeClr val="bg1"/>
                </a:solidFill>
                <a:latin typeface="+mn-lt"/>
                <a:cs typeface="+mn-cs"/>
              </a:rPr>
              <a:t>Disclaimer (Images)</a:t>
            </a:r>
          </a:p>
          <a:p>
            <a:pPr marL="274320" indent="-274320" algn="just" fontAlgn="auto">
              <a:spcBef>
                <a:spcPct val="20000"/>
              </a:spcBef>
              <a:spcAft>
                <a:spcPts val="0"/>
              </a:spcAft>
              <a:buClr>
                <a:schemeClr val="accent1"/>
              </a:buClr>
              <a:buSzPct val="85000"/>
              <a:buFont typeface="Wingdings 2"/>
              <a:buChar char=""/>
              <a:defRPr/>
            </a:pPr>
            <a:endParaRPr lang="en-IN" sz="2700" dirty="0">
              <a:solidFill>
                <a:schemeClr val="bg1"/>
              </a:solidFill>
              <a:latin typeface="+mn-lt"/>
              <a:cs typeface="+mn-cs"/>
            </a:endParaRPr>
          </a:p>
          <a:p>
            <a:pPr marL="274320" indent="-274320" algn="just" fontAlgn="auto">
              <a:spcBef>
                <a:spcPct val="20000"/>
              </a:spcBef>
              <a:spcAft>
                <a:spcPts val="0"/>
              </a:spcAft>
              <a:buClr>
                <a:schemeClr val="accent1"/>
              </a:buClr>
              <a:buSzPct val="85000"/>
              <a:buFont typeface="Wingdings 2"/>
              <a:buChar char=""/>
              <a:defRPr/>
            </a:pPr>
            <a:r>
              <a:rPr lang="en-IN" sz="2700" dirty="0">
                <a:solidFill>
                  <a:schemeClr val="bg1"/>
                </a:solidFill>
                <a:latin typeface="+mn-lt"/>
                <a:cs typeface="+mn-cs"/>
              </a:rPr>
              <a:t>The images used in this presentation are found from different sources all over the Internet, and are assumed to be in public domain and are displayed under the fair use principle for education purpose.</a:t>
            </a:r>
          </a:p>
          <a:p>
            <a:pPr marL="274320" indent="-274320" algn="just" fontAlgn="auto">
              <a:spcBef>
                <a:spcPct val="20000"/>
              </a:spcBef>
              <a:spcAft>
                <a:spcPts val="0"/>
              </a:spcAft>
              <a:buClr>
                <a:schemeClr val="accent1"/>
              </a:buClr>
              <a:buSzPct val="85000"/>
              <a:buFont typeface="Wingdings 2"/>
              <a:buChar char=""/>
              <a:defRPr/>
            </a:pPr>
            <a:endParaRPr lang="en-IN" sz="2700" b="1" dirty="0">
              <a:solidFill>
                <a:schemeClr val="bg1"/>
              </a:solidFill>
              <a:latin typeface="+mn-lt"/>
              <a:cs typeface="+mn-cs"/>
            </a:endParaRPr>
          </a:p>
          <a:p>
            <a:pPr marL="274320" indent="-274320" algn="just" fontAlgn="auto">
              <a:spcBef>
                <a:spcPct val="20000"/>
              </a:spcBef>
              <a:spcAft>
                <a:spcPts val="0"/>
              </a:spcAft>
              <a:buClr>
                <a:schemeClr val="accent1"/>
              </a:buClr>
              <a:buSzPct val="85000"/>
              <a:defRPr/>
            </a:pPr>
            <a:r>
              <a:rPr lang="en-IN" sz="2700" b="1" dirty="0">
                <a:solidFill>
                  <a:schemeClr val="bg1"/>
                </a:solidFill>
                <a:latin typeface="+mn-lt"/>
                <a:cs typeface="+mn-cs"/>
              </a:rPr>
              <a:t>Copyright @ Presentation</a:t>
            </a:r>
          </a:p>
          <a:p>
            <a:pPr marL="274320" indent="-274320" algn="just" fontAlgn="auto">
              <a:spcBef>
                <a:spcPct val="20000"/>
              </a:spcBef>
              <a:spcAft>
                <a:spcPts val="0"/>
              </a:spcAft>
              <a:buClr>
                <a:schemeClr val="accent1"/>
              </a:buClr>
              <a:buSzPct val="85000"/>
              <a:buFont typeface="Wingdings 2"/>
              <a:buChar char=""/>
              <a:defRPr/>
            </a:pPr>
            <a:endParaRPr lang="en-IN" sz="2700" dirty="0">
              <a:solidFill>
                <a:schemeClr val="bg1"/>
              </a:solidFill>
              <a:latin typeface="+mn-lt"/>
              <a:cs typeface="+mn-cs"/>
            </a:endParaRPr>
          </a:p>
          <a:p>
            <a:pPr marL="274320" indent="-274320" algn="just" fontAlgn="auto">
              <a:spcBef>
                <a:spcPct val="20000"/>
              </a:spcBef>
              <a:spcAft>
                <a:spcPts val="0"/>
              </a:spcAft>
              <a:buClr>
                <a:schemeClr val="accent1"/>
              </a:buClr>
              <a:buSzPct val="85000"/>
              <a:buFont typeface="Wingdings 2"/>
              <a:buChar char=""/>
              <a:defRPr/>
            </a:pPr>
            <a:r>
              <a:rPr lang="en-IN" sz="2700" dirty="0">
                <a:solidFill>
                  <a:schemeClr val="bg1"/>
                </a:solidFill>
                <a:latin typeface="+mn-lt"/>
                <a:cs typeface="+mn-cs"/>
              </a:rPr>
              <a:t>The said presentation is copyright under Copyright @ </a:t>
            </a:r>
            <a:r>
              <a:rPr lang="en-IN" sz="2700" dirty="0" smtClean="0">
                <a:solidFill>
                  <a:schemeClr val="bg1"/>
                </a:solidFill>
                <a:latin typeface="+mn-lt"/>
                <a:cs typeface="+mn-cs"/>
              </a:rPr>
              <a:t>shaheenmomin2017</a:t>
            </a:r>
            <a:endParaRPr lang="en-IN" sz="2700" dirty="0">
              <a:solidFill>
                <a:schemeClr val="bg1"/>
              </a:solidFill>
              <a:latin typeface="+mn-lt"/>
              <a:cs typeface="+mn-cs"/>
            </a:endParaRPr>
          </a:p>
          <a:p>
            <a:pPr marL="274320" indent="-274320" algn="just" fontAlgn="auto">
              <a:spcBef>
                <a:spcPct val="20000"/>
              </a:spcBef>
              <a:spcAft>
                <a:spcPts val="0"/>
              </a:spcAft>
              <a:buClr>
                <a:schemeClr val="accent1"/>
              </a:buClr>
              <a:buSzPct val="85000"/>
              <a:buFont typeface="Wingdings 2"/>
              <a:buChar char=""/>
              <a:defRPr/>
            </a:pPr>
            <a:endParaRPr lang="en-US" sz="2700" dirty="0">
              <a:solidFill>
                <a:schemeClr val="bg1"/>
              </a:solidFill>
              <a:latin typeface="+mn-lt"/>
              <a:cs typeface="+mn-cs"/>
            </a:endParaRPr>
          </a:p>
          <a:p>
            <a:pPr marL="274320" indent="-274320" algn="just" fontAlgn="auto">
              <a:spcBef>
                <a:spcPct val="20000"/>
              </a:spcBef>
              <a:spcAft>
                <a:spcPts val="0"/>
              </a:spcAft>
              <a:buClr>
                <a:schemeClr val="accent1"/>
              </a:buClr>
              <a:buSzPct val="85000"/>
              <a:buFont typeface="Wingdings 2"/>
              <a:buChar char=""/>
              <a:defRPr/>
            </a:pPr>
            <a:r>
              <a:rPr lang="en-US" sz="2700" dirty="0">
                <a:solidFill>
                  <a:schemeClr val="bg1"/>
                </a:solidFill>
                <a:latin typeface="+mn-lt"/>
                <a:cs typeface="+mn-cs"/>
              </a:rPr>
              <a:t>The presentation is for education purpose only, don’t use the same for any legal perspective.</a:t>
            </a:r>
            <a:endParaRPr lang="en-IN" sz="2700" dirty="0">
              <a:solidFill>
                <a:schemeClr val="bg1"/>
              </a:solidFill>
              <a:latin typeface="+mn-lt"/>
              <a:cs typeface="+mn-cs"/>
            </a:endParaRPr>
          </a:p>
          <a:p>
            <a:pPr marL="274320" indent="-274320" algn="just" fontAlgn="auto">
              <a:spcBef>
                <a:spcPct val="20000"/>
              </a:spcBef>
              <a:spcAft>
                <a:spcPts val="0"/>
              </a:spcAft>
              <a:buClr>
                <a:schemeClr val="accent1"/>
              </a:buClr>
              <a:buSzPct val="85000"/>
              <a:defRPr/>
            </a:pPr>
            <a:r>
              <a:rPr lang="en-IN" sz="2700" b="1" dirty="0">
                <a:solidFill>
                  <a:schemeClr val="bg1"/>
                </a:solidFill>
                <a:latin typeface="+mn-lt"/>
                <a:cs typeface="+mn-cs"/>
              </a:rPr>
              <a:t> </a:t>
            </a:r>
          </a:p>
          <a:p>
            <a:pPr marL="274320" indent="-274320" algn="just" fontAlgn="auto">
              <a:spcBef>
                <a:spcPct val="20000"/>
              </a:spcBef>
              <a:spcAft>
                <a:spcPts val="0"/>
              </a:spcAft>
              <a:buClr>
                <a:schemeClr val="accent1"/>
              </a:buClr>
              <a:buSzPct val="85000"/>
              <a:buFont typeface="Wingdings 2"/>
              <a:buChar char=""/>
              <a:defRPr/>
            </a:pPr>
            <a:endParaRPr lang="en-IN" sz="2700" dirty="0">
              <a:solidFill>
                <a:schemeClr val="bg1"/>
              </a:solidFill>
              <a:latin typeface="+mn-lt"/>
              <a:cs typeface="+mn-cs"/>
            </a:endParaRPr>
          </a:p>
          <a:p>
            <a:pPr marL="274320" indent="-274320" algn="just" fontAlgn="auto">
              <a:spcBef>
                <a:spcPct val="20000"/>
              </a:spcBef>
              <a:spcAft>
                <a:spcPts val="0"/>
              </a:spcAft>
              <a:buClr>
                <a:schemeClr val="accent1"/>
              </a:buClr>
              <a:buSzPct val="85000"/>
              <a:buFont typeface="Wingdings 2"/>
              <a:buChar char=""/>
              <a:defRPr/>
            </a:pPr>
            <a:endParaRPr lang="en-IN" sz="1700" dirty="0">
              <a:solidFill>
                <a:schemeClr val="bg1"/>
              </a:solidFill>
              <a:latin typeface="+mn-lt"/>
              <a:cs typeface="+mn-cs"/>
            </a:endParaRPr>
          </a:p>
          <a:p>
            <a:pPr marL="274320" indent="-274320" fontAlgn="auto">
              <a:spcBef>
                <a:spcPct val="20000"/>
              </a:spcBef>
              <a:spcAft>
                <a:spcPts val="0"/>
              </a:spcAft>
              <a:buClr>
                <a:schemeClr val="accent1"/>
              </a:buClr>
              <a:buSzPct val="85000"/>
              <a:buFont typeface="Wingdings 2"/>
              <a:buChar char=""/>
              <a:defRPr/>
            </a:pPr>
            <a:endParaRPr lang="en-GB" sz="4000" b="1" dirty="0">
              <a:solidFill>
                <a:schemeClr val="bg1"/>
              </a:solidFill>
              <a:latin typeface="+mn-lt"/>
              <a:cs typeface="+mn-cs"/>
            </a:endParaRPr>
          </a:p>
        </p:txBody>
      </p:sp>
      <p:pic>
        <p:nvPicPr>
          <p:cNvPr id="8" name="irc_mi" descr="http://corporatemeals.in/resources/images/dis.png"/>
          <p:cNvPicPr>
            <a:picLocks noChangeAspect="1" noChangeArrowheads="1"/>
          </p:cNvPicPr>
          <p:nvPr/>
        </p:nvPicPr>
        <p:blipFill>
          <a:blip r:embed="rId4"/>
          <a:srcRect/>
          <a:stretch>
            <a:fillRect/>
          </a:stretch>
        </p:blipFill>
        <p:spPr bwMode="auto">
          <a:xfrm rot="20634358">
            <a:off x="6246654" y="4364052"/>
            <a:ext cx="2552700" cy="144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23</a:t>
            </a:fld>
            <a:endParaRPr lang="en-US" sz="1400" b="1" dirty="0"/>
          </a:p>
        </p:txBody>
      </p:sp>
      <p:pic>
        <p:nvPicPr>
          <p:cNvPr id="6" name="Picture 5" descr="ppt water mark.png"/>
          <p:cNvPicPr>
            <a:picLocks noChangeAspect="1"/>
          </p:cNvPicPr>
          <p:nvPr/>
        </p:nvPicPr>
        <p:blipFill>
          <a:blip r:embed="rId3"/>
          <a:stretch>
            <a:fillRect/>
          </a:stretch>
        </p:blipFill>
        <p:spPr>
          <a:xfrm>
            <a:off x="0" y="4876800"/>
            <a:ext cx="9144000" cy="1245623"/>
          </a:xfrm>
          <a:prstGeom prst="rect">
            <a:avLst/>
          </a:prstGeom>
        </p:spPr>
      </p:pic>
      <p:pic>
        <p:nvPicPr>
          <p:cNvPr id="7" name="Picture 6" descr="http://image.slidesharecdn.com/ameer-al-sadi2-150616104137-lva1-app6891/95/the-management-of-the-future-internet-with-sdn-and-nfv-9-638.jpg?cb=1434451526"/>
          <p:cNvPicPr>
            <a:picLocks noChangeAspect="1" noChangeArrowheads="1"/>
          </p:cNvPicPr>
          <p:nvPr/>
        </p:nvPicPr>
        <p:blipFill>
          <a:blip r:embed="rId4"/>
          <a:srcRect/>
          <a:stretch>
            <a:fillRect/>
          </a:stretch>
        </p:blipFill>
        <p:spPr bwMode="auto">
          <a:xfrm>
            <a:off x="457200" y="1066800"/>
            <a:ext cx="8143932" cy="442915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DAILY LIFE EXAMPLES</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3</a:t>
            </a:fld>
            <a:endParaRPr lang="en-US" sz="1400" b="1" dirty="0"/>
          </a:p>
        </p:txBody>
      </p:sp>
      <p:sp>
        <p:nvSpPr>
          <p:cNvPr id="14338" name="AutoShape 2" descr="data:image/png;base64,iVBORw0KGgoAAAANSUhEUgAAAMgAAADICAYAAACtWK6eAAANS0lEQVR4Xu2c4XrbuA5Eb97/oXfbupv4uraEAw8oqTn9uyMQHMwAJONvP/758e9//pMBGXjKwIcGURky8JoBDaI6ZGCDAQ2iPGRAg6gBGegx4ATp8eZX34QBDfJNCu02ewxokB5vfvVNGNAg36TQbrPHgAbp8eZX34QBDfJNCu02ewxokB5vfvVNGNAg36TQbrPHQMsgHx8fvdUWf/Xqd5g0/6N+z5nKk8Z5VaYUn4tl8Llcp44apFCtDrGFsLsQKuxpAU/H3yXkTUCnjhqkQHqH2ELYXYgG2aUIATp11CAFijvEFsLuQjTILkUI0KmjBilQ3CG2EHYXokF2KUKATh01SIHiDrGFsLsQDbJLEQJ06hg1SCcBtMMX4FdCOiofuqeUEV6tS/mZxlN+KJ7mvxVfg1D2B/AaJEuqBnngM0lItlS1aBqkxlMVldSDE6TK+iBOg2TJ1SBOEKQoKphpPEq+Aab5ewdpkLzyEydIlu3LGYQK4BVd9KcOKTx9HcqW+89o9HUuKZhne6Pxz6aHwyfI2QihBdUg25anfJ5NDxpk6M6SKjSdOE6QG2PTJ4Sfayx5xUoJKUUI7XhOECcIamJUYBoE0bsLdoI4QZ6KxAmyLQw66ajRUvHP1jC9gxTvINOvZ7uj4U0AFd5RDYfmeWRdvIMURJkSUmGptyBUeKl9Xf3I7QRxgpzqyEqN7AQp9s3pjndkIYoUbMKo8Kb5pPEpBzR+587lEatQlRWFKKSxC9EgN4rokc8jlkcsj1g/GHCCPMiAdv7dFl0E0HU7hSumstlR6ZHyFZ52bDrpaJ40HyfImxOEiPEnVoPcGKM8nJFn7yC0KgU8FYYTpEDqE8gKnjVIrzabX60oHEmbHmmoYemRhubjEatY7ZTwUgU6snBFyryD3BFFjf/zUycIUVoRmzJycbldGG0IVEhOkOIllxK7W9kigBboVdij4pxt3atMxuk6LpsgRZ23YUcJLFWgo/JPTZZU/m0BDDbwJUes1MZTgjxbnJTAaBwNsq9MDXLHERVYymhnW9cj1hcDGkSD7LfR34izPT6kGtQWARpEg2iQDQaiBikzvQiY6nj0CCR+UYHhMp1XVg1yR7KGupGRMjjU7zhcgzxQrOCzgqd8jiseLqBBNMhTyaQmggYpOpK+nxfDxmG0oOKzEyde0DcDOkGcIE6QDRMtM8ibRj7t53/rUSQ1GU9buMHEWq9Yg/kcGlqD3OjvdNpDCze4uAa5I1eDaJBHr2kQDfJH/3WCfFGiQTSIBtk4omkQDaJB0gaZ/jsIHfHTd4fUHXCat1d5Uj5fxaE80ziU5xWvc60JMl1oWlBaOIqnhZsWBs2H8knzp/FT+tEgRSVQwVN8MY1dWEoYuws9AKiANcibl/TpQtOCUsFTPBUkFVgqvkesGwPJ+nrEulMVNSYV9nRj0SAa5KkGaMegeGoEJ8g2Y6lGcdo7CBXMNCHT+UxPFpo/NSAVUiofGifFc7IBto5YdOMahDLWw1NhpOrSy/bPrzTIm0xOEzh9hn9z+7ufa5CT3EF2K/UASHUqDdI723vEuvHW0Y9HrILbO8QWwsYhThAnSERUdKJpkAjtu0FSPNNGsZVYdIKkhEfjeHfY1h4V3jT/VMA0H7pfDbLbu44FnE0wVJC0QZ1tvxrkWP3vrn42wWiQr5J5xNqV7zxAg2y/MlHDesQqajZJVHHJFkyDaJCnwpl+n9cgvfd/2rG9gxT7IiV2WsDT+dD4RRo/YbSBpPhMTTSaD133FZ+pOD/jn/IOQoVEiaIdLxWf7kuDZCcgNawGeVAsJdAJciMw1bHPFkeDaJCnQ40KleLpRE41LhpHg2gQDbJz7vUOckcQ7TAesTxioXtlatSiRTfOwDQOvbxP75fGTxmWNooUzzT/FXkumSDTG6HE0oJe/TUptV8ah+JpHad1tewOMr0RSiwtnAahjPXwtI7TutIgxTpqkCJRb8I0yJsE0ufB1HIaJMXkdhwNMsQzJZamoUEoYz08reNfc8Sir0N0UlCiaCFouVOGms7zqH3RdakeUnpbdgdJJUyfPVPE0oJqkBtjtHFRnmkD6eSz5JlXg9wYoAanAqACo/iU8em6qUanQYrMTwsvJaTpPIt0fcJS+6LrapAiY7QDp4gtphcXkgbZZp7y4wQpKpkSWwyrQR6I6giScE3r2MmndQeZ7uR0lBNSj7w80n2l8KlJ2hEYqQ0VPIndrbsGoSwX8LSBTOM1yI2BjsE1SEHwFDIteBpfg2gQpOFOJyELUAFP4zWIBiH6bY1assC04Gl8DaJBiH41yG+26KX4qMmLirsB7uQfvYO8yq2TWIqUZ3FSHXi6M6cEPL3faR5o/KTeNMgd+ylip4VNG5EG6bdbDaJB+urZ+TLVKJwgYyV6Hni6o6aEMR0nNTGpgOkEpPGT+3KCOEHG2lPK4BpkrEROkJ8MTE9MKuBvO0Hob4coUbQjUd/R0TwtvLPFT+VztjhbOokesTTIjWpqNNqBj4p/NmGn8tEgxVFChTddoLPFT+VztjgaRIM8ZYAKleKnJ2MqHw2iQTRIUQOPMO8gbzzzTnews8VP5XO2OPEJ0jTjH5+lXqXo3SGVPz1CpF7t6H6pICme8pDKn/LZqXtrgnQWevaNBtl+9TpKqEetS42mQYpOpB2pGLYNo8anz+N0v1TwFE+FncpfgxQlSgkvhm3DNMiNummjaZCiRDXINlFUqBTvBCkKlcJop13RMegeEncrj1g9g6/QQ+uSfpUOQydLyrCpwtF8rm601H4TTe6/GBrkjk1aIFqIacNqEFqRfbwG0SD7KvmNoCeHFD41kcsbvdfEj67zD/2QbvyoSxzdmhOkdxdITS7KP60v1fmvlzgN8kUbLRAlnBaU5pMSaqqh0Uaa2i+tyxZeg3jEKuspJXhq5MsdscqM7pxd6cZpgVJ5pjo/jUM7eYrP6Tip+Ck+4xMkJbyzEZUyYCqOBrkxMM2nBik6OlWIVBwNokGeaoCeUVOjNiXsVBwNokE0SHG63cNSrz1HxTnb0dojVlGEqc6fiuME+csmCO1IqU5S1P8nbPpIlsrnKnzS/abwqToumyBXKWiK2KvvN5V/SvA0TqqOGuSBgRSxKYHRR4mUkFL503xS+FQdNYgGeaoBDbJv1dZPTVKXR+8gNwacIPtCfYZwgjywkup4KWKn87lK/J683/8qVcdlR6z3t7wmwlWENz1ZKNspQab4X5F/9IhFEz4KnyrQtICn41P+NQhl7KJ4DdIrnAbp8Xa5rzRIr2QapMfb5b7SIL2SaZAeb5f7SoP0SqZBirylBFZcrg2jBaU/MkzxcPU8p3mjjxWUz/gzb0oYbeUXP6RETRf6VdpXz3OaNw1SFDyFXV14r/Y7LUhq5Ol8NAhVfhGvQW5EpSZ+Sqg0n9S6Rdn8H6z1h0K6wU5iiW80iAZ5V0ca5I7B6aMCPbp4xLox8NdMENqx33X3f99TYaeEl8p/Oh/KD8VTHlLxU3G28o9OEA1CpbKNTwmAxqF4uutU/FQcDVKs4ArCi6lsXq5pI6L7oniyp61Hg+l90Tx/5fojqcP+7+6dhJ99kypoKs7V9zXNQyp+Ko4TpKjYFYQXU3GCFIhaUS8nyF0hVhBeqPsnJJUPjUPxZE8esZ6wlfq7yVHPfVQw0/ijXr2oESie1vdV/Mat4WWqSyaIBrnxTwVAC02NSY1GBU/xlB8N8sAAJZAKjAomlc+0sCkPqYamQd4U8DSBVBga5MaABvlSgkesgktph5/Gp4xM4xSoegtCJ7JHrDcnlBNk++6jQfb9/C0nyNWPEKnOmeJhuvMfNZF/HTdX/CX9qEKkCrffZ2qI6XzoxDyqLtTgGqSmr9gzaUoYxbQ/YRpkmzHKTwq/lZUThKr8DTwtKF3KCbL9Ckf58YhFFfgmXoM4QZ4ykDrSUIFR/Jv63/18Oh/aIY+qi3eQBwaOKkRKkDROCr/ruCLPqXyOvCwTLmie3kGKQrpSZ3uWKxXG2fDEBJui/vh4+p/phPUOUqzIUR24mN4n7GyCp/nQ/b7CJ9f1FatQFQ3Sex1KCrVQpnaj8IjlEQs9nlylIThBHhiYLpx3kBsD0zx37gJ/9QQhm+tg6ShP4amhUh0vlT81At3v2V4vW9pa8VusTmLkm6sIRoOQqn5hqZGTE2rJJb1HS/0rDbLmaOQEKWqSCrIYtg2j+aTwVDBOkF6JnSA93j6/SgmeFkKD9CYXLTeti0esB4Y1SE+oVHi0IXhJp61gMZ4KINV5UoalgqRHOFoOymcqPt1Xqo4/141e0ikh03ha0BSxGqRXWco/5bmTlQa5Y40WKNXZ6FGE5knj08k1HT/FswZ5YMAJciNkWsDT8TVIx9qFbzSIBinIZBPiEcsjVllDtOGUA/8Gpo6ONM5Wni2D0I2Ll4GrMqBBrlo5817CgAZZQrOLXJUBDXLVypn3EgY0yBKaXeSqDGiQq1bOvJcwoEGW0OwiV2VAg1y1cua9hAENsoRmF7kqAxrkqpUz7yUMaJAlNLvIVRnQIFetnHkvYUCDLKHZRa7KwL/U9qi3kVR5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152400" y="990600"/>
            <a:ext cx="8839200" cy="4895850"/>
            <a:chOff x="304800" y="1295400"/>
            <a:chExt cx="8839200" cy="4895850"/>
          </a:xfrm>
        </p:grpSpPr>
        <p:pic>
          <p:nvPicPr>
            <p:cNvPr id="9" name="Picture 2" descr="http://www.kitinfinet.com/images/eCertificate.gif"/>
            <p:cNvPicPr>
              <a:picLocks noChangeAspect="1" noChangeArrowheads="1"/>
            </p:cNvPicPr>
            <p:nvPr/>
          </p:nvPicPr>
          <p:blipFill>
            <a:blip r:embed="rId3"/>
            <a:srcRect/>
            <a:stretch>
              <a:fillRect/>
            </a:stretch>
          </p:blipFill>
          <p:spPr bwMode="auto">
            <a:xfrm>
              <a:off x="6400800" y="1371600"/>
              <a:ext cx="2743200" cy="4724400"/>
            </a:xfrm>
            <a:prstGeom prst="rect">
              <a:avLst/>
            </a:prstGeom>
            <a:noFill/>
          </p:spPr>
        </p:pic>
        <p:pic>
          <p:nvPicPr>
            <p:cNvPr id="10" name="Picture 4" descr="http://epaper.lokmat.com/EpaperImages/mum/1112013/d269606-large.jpg"/>
            <p:cNvPicPr>
              <a:picLocks noChangeAspect="1" noChangeArrowheads="1"/>
            </p:cNvPicPr>
            <p:nvPr/>
          </p:nvPicPr>
          <p:blipFill>
            <a:blip r:embed="rId4" cstate="print"/>
            <a:srcRect/>
            <a:stretch>
              <a:fillRect/>
            </a:stretch>
          </p:blipFill>
          <p:spPr bwMode="auto">
            <a:xfrm>
              <a:off x="304800" y="1295400"/>
              <a:ext cx="2895600" cy="4800600"/>
            </a:xfrm>
            <a:prstGeom prst="rect">
              <a:avLst/>
            </a:prstGeom>
            <a:noFill/>
          </p:spPr>
        </p:pic>
        <p:pic>
          <p:nvPicPr>
            <p:cNvPr id="11" name="Picture 6" descr="http://epaper.lokmat.com/EpaperImages/mum/19102013/d265314-large.jpg"/>
            <p:cNvPicPr>
              <a:picLocks noChangeAspect="1" noChangeArrowheads="1"/>
            </p:cNvPicPr>
            <p:nvPr/>
          </p:nvPicPr>
          <p:blipFill>
            <a:blip r:embed="rId5" cstate="print"/>
            <a:srcRect/>
            <a:stretch>
              <a:fillRect/>
            </a:stretch>
          </p:blipFill>
          <p:spPr bwMode="auto">
            <a:xfrm>
              <a:off x="3352800" y="1371600"/>
              <a:ext cx="3032125" cy="4819650"/>
            </a:xfrm>
            <a:prstGeom prst="rect">
              <a:avLst/>
            </a:prstGeom>
            <a:noFill/>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DAILY LIFE EXAMPLES</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4</a:t>
            </a:fld>
            <a:endParaRPr lang="en-US" sz="1400" b="1" dirty="0"/>
          </a:p>
        </p:txBody>
      </p:sp>
      <p:sp>
        <p:nvSpPr>
          <p:cNvPr id="14338" name="AutoShape 2" descr="data:image/png;base64,iVBORw0KGgoAAAANSUhEUgAAAMgAAADICAYAAACtWK6eAAANS0lEQVR4Xu2c4XrbuA5Eb97/oXfbupv4uraEAw8oqTn9uyMQHMwAJONvP/758e9//pMBGXjKwIcGURky8JoBDaI6ZGCDAQ2iPGRAg6gBGegx4ATp8eZX34QBDfJNCu02ewxokB5vfvVNGNAg36TQbrPHgAbp8eZX34QBDfJNCu02ewxokB5vfvVNGNAg36TQbrPHQMsgHx8fvdUWf/Xqd5g0/6N+z5nKk8Z5VaYUn4tl8Llcp44apFCtDrGFsLsQKuxpAU/H3yXkTUCnjhqkQHqH2ELYXYgG2aUIATp11CAFijvEFsLuQjTILkUI0KmjBilQ3CG2EHYXokF2KUKATh01SIHiDrGFsLsQDbJLEQJ06hg1SCcBtMMX4FdCOiofuqeUEV6tS/mZxlN+KJ7mvxVfg1D2B/AaJEuqBnngM0lItlS1aBqkxlMVldSDE6TK+iBOg2TJ1SBOEKQoKphpPEq+Aab5ewdpkLzyEydIlu3LGYQK4BVd9KcOKTx9HcqW+89o9HUuKZhne6Pxz6aHwyfI2QihBdUg25anfJ5NDxpk6M6SKjSdOE6QG2PTJ4Sfayx5xUoJKUUI7XhOECcIamJUYBoE0bsLdoI4QZ6KxAmyLQw66ajRUvHP1jC9gxTvINOvZ7uj4U0AFd5RDYfmeWRdvIMURJkSUmGptyBUeKl9Xf3I7QRxgpzqyEqN7AQp9s3pjndkIYoUbMKo8Kb5pPEpBzR+587lEatQlRWFKKSxC9EgN4rokc8jlkcsj1g/GHCCPMiAdv7dFl0E0HU7hSumstlR6ZHyFZ52bDrpaJ40HyfImxOEiPEnVoPcGKM8nJFn7yC0KgU8FYYTpEDqE8gKnjVIrzabX60oHEmbHmmoYemRhubjEatY7ZTwUgU6snBFyryD3BFFjf/zUycIUVoRmzJycbldGG0IVEhOkOIllxK7W9kigBboVdij4pxt3atMxuk6LpsgRZ23YUcJLFWgo/JPTZZU/m0BDDbwJUes1MZTgjxbnJTAaBwNsq9MDXLHERVYymhnW9cj1hcDGkSD7LfR34izPT6kGtQWARpEg2iQDQaiBikzvQiY6nj0CCR+UYHhMp1XVg1yR7KGupGRMjjU7zhcgzxQrOCzgqd8jiseLqBBNMhTyaQmggYpOpK+nxfDxmG0oOKzEyde0DcDOkGcIE6QDRMtM8ibRj7t53/rUSQ1GU9buMHEWq9Yg/kcGlqD3OjvdNpDCze4uAa5I1eDaJBHr2kQDfJH/3WCfFGiQTSIBtk4omkQDaJB0gaZ/jsIHfHTd4fUHXCat1d5Uj5fxaE80ziU5xWvc60JMl1oWlBaOIqnhZsWBs2H8knzp/FT+tEgRSVQwVN8MY1dWEoYuws9AKiANcibl/TpQtOCUsFTPBUkFVgqvkesGwPJ+nrEulMVNSYV9nRj0SAa5KkGaMegeGoEJ8g2Y6lGcdo7CBXMNCHT+UxPFpo/NSAVUiofGifFc7IBto5YdOMahDLWw1NhpOrSy/bPrzTIm0xOEzh9hn9z+7ufa5CT3EF2K/UASHUqDdI723vEuvHW0Y9HrILbO8QWwsYhThAnSERUdKJpkAjtu0FSPNNGsZVYdIKkhEfjeHfY1h4V3jT/VMA0H7pfDbLbu44FnE0wVJC0QZ1tvxrkWP3vrn42wWiQr5J5xNqV7zxAg2y/MlHDesQqajZJVHHJFkyDaJCnwpl+n9cgvfd/2rG9gxT7IiV2WsDT+dD4RRo/YbSBpPhMTTSaD133FZ+pOD/jn/IOQoVEiaIdLxWf7kuDZCcgNawGeVAsJdAJciMw1bHPFkeDaJCnQ40KleLpRE41LhpHg2gQDbJz7vUOckcQ7TAesTxioXtlatSiRTfOwDQOvbxP75fGTxmWNooUzzT/FXkumSDTG6HE0oJe/TUptV8ah+JpHad1tewOMr0RSiwtnAahjPXwtI7TutIgxTpqkCJRb8I0yJsE0ufB1HIaJMXkdhwNMsQzJZamoUEoYz08reNfc8Sir0N0UlCiaCFouVOGms7zqH3RdakeUnpbdgdJJUyfPVPE0oJqkBtjtHFRnmkD6eSz5JlXg9wYoAanAqACo/iU8em6qUanQYrMTwsvJaTpPIt0fcJS+6LrapAiY7QDp4gtphcXkgbZZp7y4wQpKpkSWwyrQR6I6giScE3r2MmndQeZ7uR0lBNSj7w80n2l8KlJ2hEYqQ0VPIndrbsGoSwX8LSBTOM1yI2BjsE1SEHwFDIteBpfg2gQpOFOJyELUAFP4zWIBiH6bY1assC04Gl8DaJBiH41yG+26KX4qMmLirsB7uQfvYO8yq2TWIqUZ3FSHXi6M6cEPL3faR5o/KTeNMgd+ylip4VNG5EG6bdbDaJB+urZ+TLVKJwgYyV6Hni6o6aEMR0nNTGpgOkEpPGT+3KCOEHG2lPK4BpkrEROkJ8MTE9MKuBvO0Hob4coUbQjUd/R0TwtvLPFT+VztjhbOokesTTIjWpqNNqBj4p/NmGn8tEgxVFChTddoLPFT+VztjgaRIM8ZYAKleKnJ2MqHw2iQTRIUQOPMO8gbzzzTnews8VP5XO2OPEJ0jTjH5+lXqXo3SGVPz1CpF7t6H6pICme8pDKn/LZqXtrgnQWevaNBtl+9TpKqEetS42mQYpOpB2pGLYNo8anz+N0v1TwFE+FncpfgxQlSgkvhm3DNMiNummjaZCiRDXINlFUqBTvBCkKlcJop13RMegeEncrj1g9g6/QQ+uSfpUOQydLyrCpwtF8rm601H4TTe6/GBrkjk1aIFqIacNqEFqRfbwG0SD7KvmNoCeHFD41kcsbvdfEj67zD/2QbvyoSxzdmhOkdxdITS7KP60v1fmvlzgN8kUbLRAlnBaU5pMSaqqh0Uaa2i+tyxZeg3jEKuspJXhq5MsdscqM7pxd6cZpgVJ5pjo/jUM7eYrP6Tip+Ck+4xMkJbyzEZUyYCqOBrkxMM2nBik6OlWIVBwNokGeaoCeUVOjNiXsVBwNokE0SHG63cNSrz1HxTnb0dojVlGEqc6fiuME+csmCO1IqU5S1P8nbPpIlsrnKnzS/abwqToumyBXKWiK2KvvN5V/SvA0TqqOGuSBgRSxKYHRR4mUkFL503xS+FQdNYgGeaoBDbJv1dZPTVKXR+8gNwacIPtCfYZwgjywkup4KWKn87lK/J683/8qVcdlR6z3t7wmwlWENz1ZKNspQab4X5F/9IhFEz4KnyrQtICn41P+NQhl7KJ4DdIrnAbp8Xa5rzRIr2QapMfb5b7SIL2SaZAeb5f7SoP0SqZBirylBFZcrg2jBaU/MkzxcPU8p3mjjxWUz/gzb0oYbeUXP6RETRf6VdpXz3OaNw1SFDyFXV14r/Y7LUhq5Ol8NAhVfhGvQW5EpSZ+Sqg0n9S6Rdn8H6z1h0K6wU5iiW80iAZ5V0ca5I7B6aMCPbp4xLox8NdMENqx33X3f99TYaeEl8p/Oh/KD8VTHlLxU3G28o9OEA1CpbKNTwmAxqF4uutU/FQcDVKs4ArCi6lsXq5pI6L7oniyp61Hg+l90Tx/5fojqcP+7+6dhJ99kypoKs7V9zXNQyp+Ko4TpKjYFYQXU3GCFIhaUS8nyF0hVhBeqPsnJJUPjUPxZE8esZ6wlfq7yVHPfVQw0/ijXr2oESie1vdV/Mat4WWqSyaIBrnxTwVAC02NSY1GBU/xlB8N8sAAJZAKjAomlc+0sCkPqYamQd4U8DSBVBga5MaABvlSgkesgktph5/Gp4xM4xSoegtCJ7JHrDcnlBNk++6jQfb9/C0nyNWPEKnOmeJhuvMfNZF/HTdX/CX9qEKkCrffZ2qI6XzoxDyqLtTgGqSmr9gzaUoYxbQ/YRpkmzHKTwq/lZUThKr8DTwtKF3KCbL9Ckf58YhFFfgmXoM4QZ4ykDrSUIFR/Jv63/18Oh/aIY+qi3eQBwaOKkRKkDROCr/ruCLPqXyOvCwTLmie3kGKQrpSZ3uWKxXG2fDEBJui/vh4+p/phPUOUqzIUR24mN4n7GyCp/nQ/b7CJ9f1FatQFQ3Sex1KCrVQpnaj8IjlEQs9nlylIThBHhiYLpx3kBsD0zx37gJ/9QQhm+tg6ShP4amhUh0vlT81At3v2V4vW9pa8VusTmLkm6sIRoOQqn5hqZGTE2rJJb1HS/0rDbLmaOQEKWqSCrIYtg2j+aTwVDBOkF6JnSA93j6/SgmeFkKD9CYXLTeti0esB4Y1SE+oVHi0IXhJp61gMZ4KINV5UoalgqRHOFoOymcqPt1Xqo4/141e0ikh03ha0BSxGqRXWco/5bmTlQa5Y40WKNXZ6FGE5knj08k1HT/FswZ5YMAJciNkWsDT8TVIx9qFbzSIBinIZBPiEcsjVllDtOGUA/8Gpo6ONM5Wni2D0I2Ll4GrMqBBrlo5817CgAZZQrOLXJUBDXLVypn3EgY0yBKaXeSqDGiQq1bOvJcwoEGW0OwiV2VAg1y1cua9hAENsoRmF7kqAxrkqpUz7yUMaJAlNLvIVRnQIFetnHkvYUCDLKHZRa7KwL/U9qi3kVR5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304800" y="1066800"/>
            <a:ext cx="8534400" cy="4876800"/>
            <a:chOff x="304800" y="1447800"/>
            <a:chExt cx="8534400" cy="4876800"/>
          </a:xfrm>
        </p:grpSpPr>
        <p:pic>
          <p:nvPicPr>
            <p:cNvPr id="9" name="Picture 2" descr="Z:\Mr. Rupesh\QR - CODE\Paper Presenation\images\Adhar Card QR.jpg"/>
            <p:cNvPicPr>
              <a:picLocks noChangeAspect="1" noChangeArrowheads="1"/>
            </p:cNvPicPr>
            <p:nvPr/>
          </p:nvPicPr>
          <p:blipFill>
            <a:blip r:embed="rId3"/>
            <a:srcRect/>
            <a:stretch>
              <a:fillRect/>
            </a:stretch>
          </p:blipFill>
          <p:spPr bwMode="auto">
            <a:xfrm>
              <a:off x="304800" y="1447800"/>
              <a:ext cx="2971800" cy="4876800"/>
            </a:xfrm>
            <a:prstGeom prst="rect">
              <a:avLst/>
            </a:prstGeom>
            <a:noFill/>
          </p:spPr>
        </p:pic>
        <p:pic>
          <p:nvPicPr>
            <p:cNvPr id="10" name="Picture 2" descr="http://creativeagencymumbai.com/images/Frooti.jpg"/>
            <p:cNvPicPr>
              <a:picLocks noChangeAspect="1" noChangeArrowheads="1"/>
            </p:cNvPicPr>
            <p:nvPr/>
          </p:nvPicPr>
          <p:blipFill>
            <a:blip r:embed="rId4"/>
            <a:srcRect/>
            <a:stretch>
              <a:fillRect/>
            </a:stretch>
          </p:blipFill>
          <p:spPr bwMode="auto">
            <a:xfrm rot="5400000">
              <a:off x="2671762" y="2205038"/>
              <a:ext cx="4572000" cy="3209925"/>
            </a:xfrm>
            <a:prstGeom prst="rect">
              <a:avLst/>
            </a:prstGeom>
            <a:noFill/>
          </p:spPr>
        </p:pic>
        <p:pic>
          <p:nvPicPr>
            <p:cNvPr id="11" name="Picture 2" descr="Image result for QR CODE ON INDIAN PRODUCTS"/>
            <p:cNvPicPr>
              <a:picLocks noChangeAspect="1" noChangeArrowheads="1"/>
            </p:cNvPicPr>
            <p:nvPr/>
          </p:nvPicPr>
          <p:blipFill>
            <a:blip r:embed="rId5"/>
            <a:srcRect/>
            <a:stretch>
              <a:fillRect/>
            </a:stretch>
          </p:blipFill>
          <p:spPr bwMode="auto">
            <a:xfrm rot="16200000">
              <a:off x="5372100" y="2705100"/>
              <a:ext cx="4648200" cy="2286000"/>
            </a:xfrm>
            <a:prstGeom prst="rect">
              <a:avLst/>
            </a:prstGeom>
            <a:noFill/>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QR CODE </a:t>
            </a:r>
            <a:r>
              <a:rPr lang="en-US" sz="3200" b="1" dirty="0" err="1" smtClean="0">
                <a:solidFill>
                  <a:schemeClr val="tx1"/>
                </a:solidFill>
                <a:latin typeface="+mj-lt"/>
                <a:ea typeface="Verdana" pitchFamily="34" charset="0"/>
                <a:cs typeface="Times New Roman" pitchFamily="18" charset="0"/>
              </a:rPr>
              <a:t>vs</a:t>
            </a:r>
            <a:r>
              <a:rPr lang="en-US" sz="3200" b="1" dirty="0" smtClean="0">
                <a:solidFill>
                  <a:schemeClr val="tx1"/>
                </a:solidFill>
                <a:latin typeface="+mj-lt"/>
                <a:ea typeface="Verdana" pitchFamily="34" charset="0"/>
                <a:cs typeface="Times New Roman" pitchFamily="18" charset="0"/>
              </a:rPr>
              <a:t> BARCODE</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5</a:t>
            </a:fld>
            <a:endParaRPr lang="en-US" sz="1400" b="1" dirty="0"/>
          </a:p>
        </p:txBody>
      </p:sp>
      <p:sp>
        <p:nvSpPr>
          <p:cNvPr id="14338" name="AutoShape 2" descr="data:image/png;base64,iVBORw0KGgoAAAANSUhEUgAAAMgAAADICAYAAACtWK6eAAANS0lEQVR4Xu2c4XrbuA5Eb97/oXfbupv4uraEAw8oqTn9uyMQHMwAJONvP/758e9//pMBGXjKwIcGURky8JoBDaI6ZGCDAQ2iPGRAg6gBGegx4ATp8eZX34QBDfJNCu02ewxokB5vfvVNGNAg36TQbrPHgAbp8eZX34QBDfJNCu02ewxokB5vfvVNGNAg36TQbrPHQMsgHx8fvdUWf/Xqd5g0/6N+z5nKk8Z5VaYUn4tl8Llcp44apFCtDrGFsLsQKuxpAU/H3yXkTUCnjhqkQHqH2ELYXYgG2aUIATp11CAFijvEFsLuQjTILkUI0KmjBilQ3CG2EHYXokF2KUKATh01SIHiDrGFsLsQDbJLEQJ06hg1SCcBtMMX4FdCOiofuqeUEV6tS/mZxlN+KJ7mvxVfg1D2B/AaJEuqBnngM0lItlS1aBqkxlMVldSDE6TK+iBOg2TJ1SBOEKQoKphpPEq+Aab5ewdpkLzyEydIlu3LGYQK4BVd9KcOKTx9HcqW+89o9HUuKZhne6Pxz6aHwyfI2QihBdUg25anfJ5NDxpk6M6SKjSdOE6QG2PTJ4Sfayx5xUoJKUUI7XhOECcIamJUYBoE0bsLdoI4QZ6KxAmyLQw66ajRUvHP1jC9gxTvINOvZ7uj4U0AFd5RDYfmeWRdvIMURJkSUmGptyBUeKl9Xf3I7QRxgpzqyEqN7AQp9s3pjndkIYoUbMKo8Kb5pPEpBzR+587lEatQlRWFKKSxC9EgN4rokc8jlkcsj1g/GHCCPMiAdv7dFl0E0HU7hSumstlR6ZHyFZ52bDrpaJ40HyfImxOEiPEnVoPcGKM8nJFn7yC0KgU8FYYTpEDqE8gKnjVIrzabX60oHEmbHmmoYemRhubjEatY7ZTwUgU6snBFyryD3BFFjf/zUycIUVoRmzJycbldGG0IVEhOkOIllxK7W9kigBboVdij4pxt3atMxuk6LpsgRZ23YUcJLFWgo/JPTZZU/m0BDDbwJUes1MZTgjxbnJTAaBwNsq9MDXLHERVYymhnW9cj1hcDGkSD7LfR34izPT6kGtQWARpEg2iQDQaiBikzvQiY6nj0CCR+UYHhMp1XVg1yR7KGupGRMjjU7zhcgzxQrOCzgqd8jiseLqBBNMhTyaQmggYpOpK+nxfDxmG0oOKzEyde0DcDOkGcIE6QDRMtM8ibRj7t53/rUSQ1GU9buMHEWq9Yg/kcGlqD3OjvdNpDCze4uAa5I1eDaJBHr2kQDfJH/3WCfFGiQTSIBtk4omkQDaJB0gaZ/jsIHfHTd4fUHXCat1d5Uj5fxaE80ziU5xWvc60JMl1oWlBaOIqnhZsWBs2H8knzp/FT+tEgRSVQwVN8MY1dWEoYuws9AKiANcibl/TpQtOCUsFTPBUkFVgqvkesGwPJ+nrEulMVNSYV9nRj0SAa5KkGaMegeGoEJ8g2Y6lGcdo7CBXMNCHT+UxPFpo/NSAVUiofGifFc7IBto5YdOMahDLWw1NhpOrSy/bPrzTIm0xOEzh9hn9z+7ufa5CT3EF2K/UASHUqDdI723vEuvHW0Y9HrILbO8QWwsYhThAnSERUdKJpkAjtu0FSPNNGsZVYdIKkhEfjeHfY1h4V3jT/VMA0H7pfDbLbu44FnE0wVJC0QZ1tvxrkWP3vrn42wWiQr5J5xNqV7zxAg2y/MlHDesQqajZJVHHJFkyDaJCnwpl+n9cgvfd/2rG9gxT7IiV2WsDT+dD4RRo/YbSBpPhMTTSaD133FZ+pOD/jn/IOQoVEiaIdLxWf7kuDZCcgNawGeVAsJdAJciMw1bHPFkeDaJCnQ40KleLpRE41LhpHg2gQDbJz7vUOckcQ7TAesTxioXtlatSiRTfOwDQOvbxP75fGTxmWNooUzzT/FXkumSDTG6HE0oJe/TUptV8ah+JpHad1tewOMr0RSiwtnAahjPXwtI7TutIgxTpqkCJRb8I0yJsE0ufB1HIaJMXkdhwNMsQzJZamoUEoYz08reNfc8Sir0N0UlCiaCFouVOGms7zqH3RdakeUnpbdgdJJUyfPVPE0oJqkBtjtHFRnmkD6eSz5JlXg9wYoAanAqACo/iU8em6qUanQYrMTwsvJaTpPIt0fcJS+6LrapAiY7QDp4gtphcXkgbZZp7y4wQpKpkSWwyrQR6I6giScE3r2MmndQeZ7uR0lBNSj7w80n2l8KlJ2hEYqQ0VPIndrbsGoSwX8LSBTOM1yI2BjsE1SEHwFDIteBpfg2gQpOFOJyELUAFP4zWIBiH6bY1assC04Gl8DaJBiH41yG+26KX4qMmLirsB7uQfvYO8yq2TWIqUZ3FSHXi6M6cEPL3faR5o/KTeNMgd+ylip4VNG5EG6bdbDaJB+urZ+TLVKJwgYyV6Hni6o6aEMR0nNTGpgOkEpPGT+3KCOEHG2lPK4BpkrEROkJ8MTE9MKuBvO0Hob4coUbQjUd/R0TwtvLPFT+VztjhbOokesTTIjWpqNNqBj4p/NmGn8tEgxVFChTddoLPFT+VztjgaRIM8ZYAKleKnJ2MqHw2iQTRIUQOPMO8gbzzzTnews8VP5XO2OPEJ0jTjH5+lXqXo3SGVPz1CpF7t6H6pICme8pDKn/LZqXtrgnQWevaNBtl+9TpKqEetS42mQYpOpB2pGLYNo8anz+N0v1TwFE+FncpfgxQlSgkvhm3DNMiNummjaZCiRDXINlFUqBTvBCkKlcJop13RMegeEncrj1g9g6/QQ+uSfpUOQydLyrCpwtF8rm601H4TTe6/GBrkjk1aIFqIacNqEFqRfbwG0SD7KvmNoCeHFD41kcsbvdfEj67zD/2QbvyoSxzdmhOkdxdITS7KP60v1fmvlzgN8kUbLRAlnBaU5pMSaqqh0Uaa2i+tyxZeg3jEKuspJXhq5MsdscqM7pxd6cZpgVJ5pjo/jUM7eYrP6Tip+Ck+4xMkJbyzEZUyYCqOBrkxMM2nBik6OlWIVBwNokGeaoCeUVOjNiXsVBwNokE0SHG63cNSrz1HxTnb0dojVlGEqc6fiuME+csmCO1IqU5S1P8nbPpIlsrnKnzS/abwqToumyBXKWiK2KvvN5V/SvA0TqqOGuSBgRSxKYHRR4mUkFL503xS+FQdNYgGeaoBDbJv1dZPTVKXR+8gNwacIPtCfYZwgjywkup4KWKn87lK/J683/8qVcdlR6z3t7wmwlWENz1ZKNspQab4X5F/9IhFEz4KnyrQtICn41P+NQhl7KJ4DdIrnAbp8Xa5rzRIr2QapMfb5b7SIL2SaZAeb5f7SoP0SqZBirylBFZcrg2jBaU/MkzxcPU8p3mjjxWUz/gzb0oYbeUXP6RETRf6VdpXz3OaNw1SFDyFXV14r/Y7LUhq5Ol8NAhVfhGvQW5EpSZ+Sqg0n9S6Rdn8H6z1h0K6wU5iiW80iAZ5V0ca5I7B6aMCPbp4xLox8NdMENqx33X3f99TYaeEl8p/Oh/KD8VTHlLxU3G28o9OEA1CpbKNTwmAxqF4uutU/FQcDVKs4ArCi6lsXq5pI6L7oniyp61Hg+l90Tx/5fojqcP+7+6dhJ99kypoKs7V9zXNQyp+Ko4TpKjYFYQXU3GCFIhaUS8nyF0hVhBeqPsnJJUPjUPxZE8esZ6wlfq7yVHPfVQw0/ijXr2oESie1vdV/Mat4WWqSyaIBrnxTwVAC02NSY1GBU/xlB8N8sAAJZAKjAomlc+0sCkPqYamQd4U8DSBVBga5MaABvlSgkesgktph5/Gp4xM4xSoegtCJ7JHrDcnlBNk++6jQfb9/C0nyNWPEKnOmeJhuvMfNZF/HTdX/CX9qEKkCrffZ2qI6XzoxDyqLtTgGqSmr9gzaUoYxbQ/YRpkmzHKTwq/lZUThKr8DTwtKF3KCbL9Ckf58YhFFfgmXoM4QZ4ykDrSUIFR/Jv63/18Oh/aIY+qi3eQBwaOKkRKkDROCr/ruCLPqXyOvCwTLmie3kGKQrpSZ3uWKxXG2fDEBJui/vh4+p/phPUOUqzIUR24mN4n7GyCp/nQ/b7CJ9f1FatQFQ3Sex1KCrVQpnaj8IjlEQs9nlylIThBHhiYLpx3kBsD0zx37gJ/9QQhm+tg6ShP4amhUh0vlT81At3v2V4vW9pa8VusTmLkm6sIRoOQqn5hqZGTE2rJJb1HS/0rDbLmaOQEKWqSCrIYtg2j+aTwVDBOkF6JnSA93j6/SgmeFkKD9CYXLTeti0esB4Y1SE+oVHi0IXhJp61gMZ4KINV5UoalgqRHOFoOymcqPt1Xqo4/141e0ikh03ha0BSxGqRXWco/5bmTlQa5Y40WKNXZ6FGE5knj08k1HT/FswZ5YMAJciNkWsDT8TVIx9qFbzSIBinIZBPiEcsjVllDtOGUA/8Gpo6ONM5Wni2D0I2Ll4GrMqBBrlo5817CgAZZQrOLXJUBDXLVypn3EgY0yBKaXeSqDGiQq1bOvJcwoEGW0OwiV2VAg1y1cua9hAENsoRmF7kqAxrkqpUz7yUMaJAlNLvIVRnQIFetnHkvYUCDLKHZRa7KwL/U9qi3kVR5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2"/>
          <p:cNvPicPr>
            <a:picLocks noChangeAspect="1" noChangeArrowheads="1"/>
          </p:cNvPicPr>
          <p:nvPr/>
        </p:nvPicPr>
        <p:blipFill>
          <a:blip r:embed="rId3">
            <a:extLst/>
          </a:blip>
          <a:srcRect/>
          <a:stretch>
            <a:fillRect/>
          </a:stretch>
        </p:blipFill>
        <p:spPr>
          <a:xfrm>
            <a:off x="304800" y="1143000"/>
            <a:ext cx="8420505" cy="4876800"/>
          </a:xfrm>
          <a:prstGeom prst="rect">
            <a:avLst/>
          </a:prstGeom>
          <a:ln w="3175"/>
          <a:effectLst>
            <a:glow rad="101600">
              <a:schemeClr val="accent2">
                <a:satMod val="175000"/>
                <a:alpha val="40000"/>
              </a:schemeClr>
            </a:glow>
            <a:outerShdw dist="35921" dir="2700000" algn="ctr" rotWithShape="0">
              <a:schemeClr val="bg2"/>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QR - SCAN RESULTS</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6</a:t>
            </a:fld>
            <a:endParaRPr lang="en-US" sz="1400" b="1" dirty="0"/>
          </a:p>
        </p:txBody>
      </p:sp>
      <p:sp>
        <p:nvSpPr>
          <p:cNvPr id="14338" name="AutoShape 2" descr="data:image/png;base64,iVBORw0KGgoAAAANSUhEUgAAAMgAAADICAYAAACtWK6eAAANS0lEQVR4Xu2c4XrbuA5Eb97/oXfbupv4uraEAw8oqTn9uyMQHMwAJONvP/758e9//pMBGXjKwIcGURky8JoBDaI6ZGCDAQ2iPGRAg6gBGegx4ATp8eZX34QBDfJNCu02ewxokB5vfvVNGNAg36TQbrPHgAbp8eZX34QBDfJNCu02ewxokB5vfvVNGNAg36TQbrPHQMsgHx8fvdUWf/Xqd5g0/6N+z5nKk8Z5VaYUn4tl8Llcp44apFCtDrGFsLsQKuxpAU/H3yXkTUCnjhqkQHqH2ELYXYgG2aUIATp11CAFijvEFsLuQjTILkUI0KmjBilQ3CG2EHYXokF2KUKATh01SIHiDrGFsLsQDbJLEQJ06hg1SCcBtMMX4FdCOiofuqeUEV6tS/mZxlN+KJ7mvxVfg1D2B/AaJEuqBnngM0lItlS1aBqkxlMVldSDE6TK+iBOg2TJ1SBOEKQoKphpPEq+Aab5ewdpkLzyEydIlu3LGYQK4BVd9KcOKTx9HcqW+89o9HUuKZhne6Pxz6aHwyfI2QihBdUg25anfJ5NDxpk6M6SKjSdOE6QG2PTJ4Sfayx5xUoJKUUI7XhOECcIamJUYBoE0bsLdoI4QZ6KxAmyLQw66ajRUvHP1jC9gxTvINOvZ7uj4U0AFd5RDYfmeWRdvIMURJkSUmGptyBUeKl9Xf3I7QRxgpzqyEqN7AQp9s3pjndkIYoUbMKo8Kb5pPEpBzR+587lEatQlRWFKKSxC9EgN4rokc8jlkcsj1g/GHCCPMiAdv7dFl0E0HU7hSumstlR6ZHyFZ52bDrpaJ40HyfImxOEiPEnVoPcGKM8nJFn7yC0KgU8FYYTpEDqE8gKnjVIrzabX60oHEmbHmmoYemRhubjEatY7ZTwUgU6snBFyryD3BFFjf/zUycIUVoRmzJycbldGG0IVEhOkOIllxK7W9kigBboVdij4pxt3atMxuk6LpsgRZ23YUcJLFWgo/JPTZZU/m0BDDbwJUes1MZTgjxbnJTAaBwNsq9MDXLHERVYymhnW9cj1hcDGkSD7LfR34izPT6kGtQWARpEg2iQDQaiBikzvQiY6nj0CCR+UYHhMp1XVg1yR7KGupGRMjjU7zhcgzxQrOCzgqd8jiseLqBBNMhTyaQmggYpOpK+nxfDxmG0oOKzEyde0DcDOkGcIE6QDRMtM8ibRj7t53/rUSQ1GU9buMHEWq9Yg/kcGlqD3OjvdNpDCze4uAa5I1eDaJBHr2kQDfJH/3WCfFGiQTSIBtk4omkQDaJB0gaZ/jsIHfHTd4fUHXCat1d5Uj5fxaE80ziU5xWvc60JMl1oWlBaOIqnhZsWBs2H8knzp/FT+tEgRSVQwVN8MY1dWEoYuws9AKiANcibl/TpQtOCUsFTPBUkFVgqvkesGwPJ+nrEulMVNSYV9nRj0SAa5KkGaMegeGoEJ8g2Y6lGcdo7CBXMNCHT+UxPFpo/NSAVUiofGifFc7IBto5YdOMahDLWw1NhpOrSy/bPrzTIm0xOEzh9hn9z+7ufa5CT3EF2K/UASHUqDdI723vEuvHW0Y9HrILbO8QWwsYhThAnSERUdKJpkAjtu0FSPNNGsZVYdIKkhEfjeHfY1h4V3jT/VMA0H7pfDbLbu44FnE0wVJC0QZ1tvxrkWP3vrn42wWiQr5J5xNqV7zxAg2y/MlHDesQqajZJVHHJFkyDaJCnwpl+n9cgvfd/2rG9gxT7IiV2WsDT+dD4RRo/YbSBpPhMTTSaD133FZ+pOD/jn/IOQoVEiaIdLxWf7kuDZCcgNawGeVAsJdAJciMw1bHPFkeDaJCnQ40KleLpRE41LhpHg2gQDbJz7vUOckcQ7TAesTxioXtlatSiRTfOwDQOvbxP75fGTxmWNooUzzT/FXkumSDTG6HE0oJe/TUptV8ah+JpHad1tewOMr0RSiwtnAahjPXwtI7TutIgxTpqkCJRb8I0yJsE0ufB1HIaJMXkdhwNMsQzJZamoUEoYz08reNfc8Sir0N0UlCiaCFouVOGms7zqH3RdakeUnpbdgdJJUyfPVPE0oJqkBtjtHFRnmkD6eSz5JlXg9wYoAanAqACo/iU8em6qUanQYrMTwsvJaTpPIt0fcJS+6LrapAiY7QDp4gtphcXkgbZZp7y4wQpKpkSWwyrQR6I6giScE3r2MmndQeZ7uR0lBNSj7w80n2l8KlJ2hEYqQ0VPIndrbsGoSwX8LSBTOM1yI2BjsE1SEHwFDIteBpfg2gQpOFOJyELUAFP4zWIBiH6bY1assC04Gl8DaJBiH41yG+26KX4qMmLirsB7uQfvYO8yq2TWIqUZ3FSHXi6M6cEPL3faR5o/KTeNMgd+ylip4VNG5EG6bdbDaJB+urZ+TLVKJwgYyV6Hni6o6aEMR0nNTGpgOkEpPGT+3KCOEHG2lPK4BpkrEROkJ8MTE9MKuBvO0Hob4coUbQjUd/R0TwtvLPFT+VztjhbOokesTTIjWpqNNqBj4p/NmGn8tEgxVFChTddoLPFT+VztjgaRIM8ZYAKleKnJ2MqHw2iQTRIUQOPMO8gbzzzTnews8VP5XO2OPEJ0jTjH5+lXqXo3SGVPz1CpF7t6H6pICme8pDKn/LZqXtrgnQWevaNBtl+9TpKqEetS42mQYpOpB2pGLYNo8anz+N0v1TwFE+FncpfgxQlSgkvhm3DNMiNummjaZCiRDXINlFUqBTvBCkKlcJop13RMegeEncrj1g9g6/QQ+uSfpUOQydLyrCpwtF8rm601H4TTe6/GBrkjk1aIFqIacNqEFqRfbwG0SD7KvmNoCeHFD41kcsbvdfEj67zD/2QbvyoSxzdmhOkdxdITS7KP60v1fmvlzgN8kUbLRAlnBaU5pMSaqqh0Uaa2i+tyxZeg3jEKuspJXhq5MsdscqM7pxd6cZpgVJ5pjo/jUM7eYrP6Tip+Ck+4xMkJbyzEZUyYCqOBrkxMM2nBik6OlWIVBwNokGeaoCeUVOjNiXsVBwNokE0SHG63cNSrz1HxTnb0dojVlGEqc6fiuME+csmCO1IqU5S1P8nbPpIlsrnKnzS/abwqToumyBXKWiK2KvvN5V/SvA0TqqOGuSBgRSxKYHRR4mUkFL503xS+FQdNYgGeaoBDbJv1dZPTVKXR+8gNwacIPtCfYZwgjywkup4KWKn87lK/J683/8qVcdlR6z3t7wmwlWENz1ZKNspQab4X5F/9IhFEz4KnyrQtICn41P+NQhl7KJ4DdIrnAbp8Xa5rzRIr2QapMfb5b7SIL2SaZAeb5f7SoP0SqZBirylBFZcrg2jBaU/MkzxcPU8p3mjjxWUz/gzb0oYbeUXP6RETRf6VdpXz3OaNw1SFDyFXV14r/Y7LUhq5Ol8NAhVfhGvQW5EpSZ+Sqg0n9S6Rdn8H6z1h0K6wU5iiW80iAZ5V0ca5I7B6aMCPbp4xLox8NdMENqx33X3f99TYaeEl8p/Oh/KD8VTHlLxU3G28o9OEA1CpbKNTwmAxqF4uutU/FQcDVKs4ArCi6lsXq5pI6L7oniyp61Hg+l90Tx/5fojqcP+7+6dhJ99kypoKs7V9zXNQyp+Ko4TpKjYFYQXU3GCFIhaUS8nyF0hVhBeqPsnJJUPjUPxZE8esZ6wlfq7yVHPfVQw0/ijXr2oESie1vdV/Mat4WWqSyaIBrnxTwVAC02NSY1GBU/xlB8N8sAAJZAKjAomlc+0sCkPqYamQd4U8DSBVBga5MaABvlSgkesgktph5/Gp4xM4xSoegtCJ7JHrDcnlBNk++6jQfb9/C0nyNWPEKnOmeJhuvMfNZF/HTdX/CX9qEKkCrffZ2qI6XzoxDyqLtTgGqSmr9gzaUoYxbQ/YRpkmzHKTwq/lZUThKr8DTwtKF3KCbL9Ckf58YhFFfgmXoM4QZ4ykDrSUIFR/Jv63/18Oh/aIY+qi3eQBwaOKkRKkDROCr/ruCLPqXyOvCwTLmie3kGKQrpSZ3uWKxXG2fDEBJui/vh4+p/phPUOUqzIUR24mN4n7GyCp/nQ/b7CJ9f1FatQFQ3Sex1KCrVQpnaj8IjlEQs9nlylIThBHhiYLpx3kBsD0zx37gJ/9QQhm+tg6ShP4amhUh0vlT81At3v2V4vW9pa8VusTmLkm6sIRoOQqn5hqZGTE2rJJb1HS/0rDbLmaOQEKWqSCrIYtg2j+aTwVDBOkF6JnSA93j6/SgmeFkKD9CYXLTeti0esB4Y1SE+oVHi0IXhJp61gMZ4KINV5UoalgqRHOFoOymcqPt1Xqo4/141e0ikh03ha0BSxGqRXWco/5bmTlQa5Y40WKNXZ6FGE5knj08k1HT/FswZ5YMAJciNkWsDT8TVIx9qFbzSIBinIZBPiEcsjVllDtOGUA/8Gpo6ONM5Wni2D0I2Ll4GrMqBBrlo5817CgAZZQrOLXJUBDXLVypn3EgY0yBKaXeSqDGiQq1bOvJcwoEGW0OwiV2VAg1y1cua9hAENsoRmF7kqAxrkqpUz7yUMaJAlNLvIVRnQIFetnHkvYUCDLKHZRa7KwL/U9qi3kVR5aAAAAABJRU5ErkJgg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7" descr="Screenshot QR Code generator"/>
          <p:cNvPicPr/>
          <p:nvPr/>
        </p:nvPicPr>
        <p:blipFill>
          <a:blip r:embed="rId3"/>
          <a:srcRect/>
          <a:stretch>
            <a:fillRect/>
          </a:stretch>
        </p:blipFill>
        <p:spPr bwMode="auto">
          <a:xfrm>
            <a:off x="533400" y="762001"/>
            <a:ext cx="82296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dirty="0" smtClean="0"/>
              <a:t>BUSINESS CARD/CONTACT INFO</a:t>
            </a:r>
            <a:endParaRPr lang="en-US" sz="3200" dirty="0"/>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7</a:t>
            </a:fld>
            <a:endParaRPr lang="en-US" sz="1400" b="1" dirty="0"/>
          </a:p>
        </p:txBody>
      </p:sp>
      <p:pic>
        <p:nvPicPr>
          <p:cNvPr id="7" name="Picture 2" descr="D:\1. SHARE DOCS\01.  SEMINAR ON QR CODE\QR - RESOURCE PERSONS\Shaheen - QR.png"/>
          <p:cNvPicPr>
            <a:picLocks noChangeAspect="1" noChangeArrowheads="1"/>
          </p:cNvPicPr>
          <p:nvPr/>
        </p:nvPicPr>
        <p:blipFill>
          <a:blip r:embed="rId3"/>
          <a:srcRect/>
          <a:stretch>
            <a:fillRect/>
          </a:stretch>
        </p:blipFill>
        <p:spPr bwMode="auto">
          <a:xfrm>
            <a:off x="609600" y="1600200"/>
            <a:ext cx="3200400" cy="3200400"/>
          </a:xfrm>
          <a:prstGeom prst="rect">
            <a:avLst/>
          </a:prstGeom>
          <a:noFill/>
          <a:ln w="9525">
            <a:noFill/>
            <a:miter lim="800000"/>
            <a:headEnd/>
            <a:tailEnd/>
          </a:ln>
        </p:spPr>
      </p:pic>
      <p:sp>
        <p:nvSpPr>
          <p:cNvPr id="16385" name="Rectangle 1"/>
          <p:cNvSpPr>
            <a:spLocks noChangeArrowheads="1"/>
          </p:cNvSpPr>
          <p:nvPr/>
        </p:nvSpPr>
        <p:spPr bwMode="auto">
          <a:xfrm>
            <a:off x="4419600" y="1447800"/>
            <a:ext cx="43434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With these business card QR Codes, a contact card with the details you entered will be automatically stored into the contact list of the </a:t>
            </a:r>
            <a:r>
              <a:rPr kumimoji="0" lang="en-US" sz="2800" b="0" i="0"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smartphone</a:t>
            </a:r>
            <a:r>
              <a:rPr kumimoji="0" lang="en-US" sz="28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You can enter your names, address, phone number, email and so on.</a:t>
            </a:r>
            <a:endParaRPr kumimoji="0" lang="en-US" sz="28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URL/WEBSITES</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8</a:t>
            </a:fld>
            <a:endParaRPr lang="en-US" sz="1400" b="1" dirty="0"/>
          </a:p>
        </p:txBody>
      </p:sp>
      <p:sp>
        <p:nvSpPr>
          <p:cNvPr id="12289" name="Rectangle 1"/>
          <p:cNvSpPr>
            <a:spLocks noChangeArrowheads="1"/>
          </p:cNvSpPr>
          <p:nvPr/>
        </p:nvSpPr>
        <p:spPr bwMode="auto">
          <a:xfrm>
            <a:off x="4800600" y="1752600"/>
            <a:ext cx="36576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By scanning this type of QR Codes, users will be directed to a webpage and will discover the content available. This is the most common QR Code type.</a:t>
            </a:r>
            <a:endParaRPr kumimoji="0" lang="en-US" sz="2400" b="0" i="0" u="none" strike="noStrike" cap="none" normalizeH="0" baseline="0" dirty="0" smtClean="0">
              <a:ln>
                <a:noFill/>
              </a:ln>
              <a:solidFill>
                <a:schemeClr val="bg1"/>
              </a:solidFill>
              <a:effectLst/>
              <a:latin typeface="Arial" pitchFamily="34" charset="0"/>
              <a:cs typeface="Arial" pitchFamily="34" charset="0"/>
            </a:endParaRPr>
          </a:p>
        </p:txBody>
      </p:sp>
      <p:pic>
        <p:nvPicPr>
          <p:cNvPr id="12290" name="Picture 2" descr="D:\2. SHAHEEN PERSONAL\1.  PERSONAL\PAPERS WORKS\3. RP - SEMINAR &amp; WORKSHOP\5. DEC16 - JHUNJHUNWALA\QR CODE\URL.png"/>
          <p:cNvPicPr>
            <a:picLocks noChangeAspect="1" noChangeArrowheads="1"/>
          </p:cNvPicPr>
          <p:nvPr/>
        </p:nvPicPr>
        <p:blipFill>
          <a:blip r:embed="rId3"/>
          <a:srcRect/>
          <a:stretch>
            <a:fillRect/>
          </a:stretch>
        </p:blipFill>
        <p:spPr bwMode="auto">
          <a:xfrm>
            <a:off x="990600" y="1524000"/>
            <a:ext cx="2971800" cy="2971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1025"/>
            <a:ext cx="9144000" cy="584775"/>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r"/>
            <a:r>
              <a:rPr lang="en-US" sz="3200" b="1" dirty="0" smtClean="0">
                <a:solidFill>
                  <a:schemeClr val="tx1"/>
                </a:solidFill>
                <a:latin typeface="+mj-lt"/>
                <a:ea typeface="Verdana" pitchFamily="34" charset="0"/>
                <a:cs typeface="Times New Roman" pitchFamily="18" charset="0"/>
              </a:rPr>
              <a:t>TEXT MESSAGE</a:t>
            </a:r>
            <a:endParaRPr lang="en-US" sz="3200" b="1" dirty="0">
              <a:solidFill>
                <a:schemeClr val="tx1"/>
              </a:solidFill>
              <a:latin typeface="+mj-lt"/>
              <a:ea typeface="Verdana" pitchFamily="34" charset="0"/>
              <a:cs typeface="Times New Roman" pitchFamily="18" charset="0"/>
            </a:endParaRPr>
          </a:p>
        </p:txBody>
      </p:sp>
      <p:sp>
        <p:nvSpPr>
          <p:cNvPr id="12" name="Date Placeholder 11"/>
          <p:cNvSpPr>
            <a:spLocks noGrp="1"/>
          </p:cNvSpPr>
          <p:nvPr>
            <p:ph type="dt" sz="half" idx="10"/>
          </p:nvPr>
        </p:nvSpPr>
        <p:spPr>
          <a:xfrm>
            <a:off x="0" y="6356350"/>
            <a:ext cx="2209800" cy="365125"/>
          </a:xfrm>
          <a:solidFill>
            <a:srgbClr val="2A62A6"/>
          </a:solidFill>
        </p:spPr>
        <p:txBody>
          <a:bodyPr/>
          <a:lstStyle/>
          <a:p>
            <a:r>
              <a:rPr lang="en-US" sz="1400" b="1" smtClean="0"/>
              <a:t>Dec. 28, 2017</a:t>
            </a:r>
            <a:endParaRPr lang="en-US" sz="1400" b="1" dirty="0"/>
          </a:p>
        </p:txBody>
      </p:sp>
      <p:sp>
        <p:nvSpPr>
          <p:cNvPr id="13" name="Slide Number Placeholder 12"/>
          <p:cNvSpPr>
            <a:spLocks noGrp="1"/>
          </p:cNvSpPr>
          <p:nvPr>
            <p:ph type="sldNum" sz="quarter" idx="12"/>
          </p:nvPr>
        </p:nvSpPr>
        <p:spPr>
          <a:xfrm>
            <a:off x="6553200" y="6356350"/>
            <a:ext cx="2590800" cy="365125"/>
          </a:xfrm>
          <a:solidFill>
            <a:srgbClr val="2A62A6"/>
          </a:solidFill>
        </p:spPr>
        <p:txBody>
          <a:bodyPr/>
          <a:lstStyle/>
          <a:p>
            <a:fld id="{29638C70-A411-413B-9FD7-D0A4FD7CB5DD}" type="slidenum">
              <a:rPr lang="en-US" sz="1400" b="1" smtClean="0"/>
              <a:pPr/>
              <a:t>9</a:t>
            </a:fld>
            <a:endParaRPr lang="en-US" sz="1400" b="1" dirty="0"/>
          </a:p>
        </p:txBody>
      </p:sp>
      <p:pic>
        <p:nvPicPr>
          <p:cNvPr id="10241" name="Picture 1" descr="D:\2. SHAHEEN PERSONAL\1.  PERSONAL\PAPERS WORKS\3. RP - SEMINAR &amp; WORKSHOP\5. DEC16 - JHUNJHUNWALA\QR CODE\text.png"/>
          <p:cNvPicPr>
            <a:picLocks noChangeAspect="1" noChangeArrowheads="1"/>
          </p:cNvPicPr>
          <p:nvPr/>
        </p:nvPicPr>
        <p:blipFill>
          <a:blip r:embed="rId3"/>
          <a:srcRect/>
          <a:stretch>
            <a:fillRect/>
          </a:stretch>
        </p:blipFill>
        <p:spPr bwMode="auto">
          <a:xfrm>
            <a:off x="457200" y="1447800"/>
            <a:ext cx="3352800" cy="3352800"/>
          </a:xfrm>
          <a:prstGeom prst="rect">
            <a:avLst/>
          </a:prstGeom>
          <a:noFill/>
        </p:spPr>
      </p:pic>
      <p:sp>
        <p:nvSpPr>
          <p:cNvPr id="10242" name="Rectangle 2"/>
          <p:cNvSpPr>
            <a:spLocks noChangeArrowheads="1"/>
          </p:cNvSpPr>
          <p:nvPr/>
        </p:nvSpPr>
        <p:spPr bwMode="auto">
          <a:xfrm>
            <a:off x="4495800" y="1676400"/>
            <a:ext cx="40386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This is the simplest QR Code type. A raw text is encoded and will be displayed on the screen after scanning. You can write anything you like.</a:t>
            </a:r>
            <a:endParaRPr kumimoji="0" lang="en-US" sz="3200" b="0" i="0" u="none" strike="noStrike" cap="none" normalizeH="0" baseline="0" dirty="0" smtClean="0">
              <a:ln>
                <a:noFill/>
              </a:ln>
              <a:solidFill>
                <a:schemeClr val="bg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1146</Words>
  <Application>Microsoft Office PowerPoint</Application>
  <PresentationFormat>On-screen Show (4:3)</PresentationFormat>
  <Paragraphs>141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digilib</dc:creator>
  <cp:lastModifiedBy>digilib</cp:lastModifiedBy>
  <cp:revision>100</cp:revision>
  <dcterms:created xsi:type="dcterms:W3CDTF">2016-09-16T04:21:00Z</dcterms:created>
  <dcterms:modified xsi:type="dcterms:W3CDTF">2017-12-27T11:52:50Z</dcterms:modified>
</cp:coreProperties>
</file>